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A0E04-A2C5-42CF-A09A-CCE905D6992B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CD35F-FA82-4130-B7A6-41E001BB4A3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22BB443-0037-4D7C-8BD0-B95385E8BAC8}" type="slidenum">
              <a:rPr lang="en-GB" sz="1200" kern="120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sz="1200" kern="1200">
              <a:solidFill>
                <a:prstClr val="black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84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"/>
              </a:spcBef>
            </a:pPr>
            <a:r>
              <a:rPr lang="en-US" sz="900">
                <a:solidFill>
                  <a:schemeClr val="hlink"/>
                </a:solidFill>
              </a:rPr>
              <a:t>Cavity controller</a:t>
            </a:r>
            <a:r>
              <a:rPr lang="en-US" sz="900"/>
              <a:t>: feedback loops to control phase and amplitude in the cavity</a:t>
            </a:r>
          </a:p>
          <a:p>
            <a:pPr lvl="1">
              <a:spcBef>
                <a:spcPct val="10000"/>
              </a:spcBef>
            </a:pPr>
            <a:r>
              <a:rPr lang="en-US" sz="900"/>
              <a:t>reduce the cavity impedance by factor 100</a:t>
            </a:r>
          </a:p>
          <a:p>
            <a:pPr lvl="1">
              <a:spcBef>
                <a:spcPct val="10000"/>
              </a:spcBef>
            </a:pPr>
            <a:r>
              <a:rPr lang="en-US" sz="900"/>
              <a:t>very fast: RF feedback loop delay ~ 600 ns</a:t>
            </a:r>
          </a:p>
          <a:p>
            <a:pPr>
              <a:spcBef>
                <a:spcPct val="10000"/>
              </a:spcBef>
            </a:pPr>
            <a:r>
              <a:rPr lang="en-GB" sz="900">
                <a:solidFill>
                  <a:schemeClr val="hlink"/>
                </a:solidFill>
              </a:rPr>
              <a:t>Beam control</a:t>
            </a:r>
            <a:r>
              <a:rPr lang="en-GB" sz="900"/>
              <a:t>: loops around the beam (phase, radial &amp; synchro loops), frequency program</a:t>
            </a:r>
          </a:p>
          <a:p>
            <a:pPr lvl="1">
              <a:spcBef>
                <a:spcPct val="10000"/>
              </a:spcBef>
            </a:pPr>
            <a:r>
              <a:rPr lang="en-GB" sz="900"/>
              <a:t>slow: updates once per turn (11 kHz)</a:t>
            </a:r>
          </a:p>
          <a:p>
            <a:pPr>
              <a:spcBef>
                <a:spcPct val="10000"/>
              </a:spcBef>
            </a:pPr>
            <a:r>
              <a:rPr lang="en-GB" sz="900">
                <a:solidFill>
                  <a:schemeClr val="hlink"/>
                </a:solidFill>
              </a:rPr>
              <a:t>RF synchronization</a:t>
            </a:r>
            <a:r>
              <a:rPr lang="en-GB" sz="900"/>
              <a:t>: between rings, and bunch-into-bucket transfers from SPS</a:t>
            </a:r>
          </a:p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5A94-D032-43C2-A551-9F021F0F996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EAEA-6173-496B-A691-69ED35E72E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55A94-D032-43C2-A551-9F021F0F9967}" type="datetimeFigureOut">
              <a:rPr lang="en-US" smtClean="0"/>
              <a:pPr/>
              <a:t>9/2/2008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8EAEA-6173-496B-A691-69ED35E72E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Readiness for RF capture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Cavities</a:t>
            </a:r>
            <a:endParaRPr lang="en-GB" sz="2400" dirty="0"/>
          </a:p>
          <a:p>
            <a:pPr lvl="1"/>
            <a:r>
              <a:rPr lang="en-GB" sz="2000" dirty="0" smtClean="0"/>
              <a:t>all 16 cavities commissioned with RF feedback loops closed</a:t>
            </a:r>
          </a:p>
          <a:p>
            <a:pPr lvl="2"/>
            <a:r>
              <a:rPr lang="en-GB" sz="1600" dirty="0" smtClean="0"/>
              <a:t>klystron polar loop still to commission </a:t>
            </a:r>
            <a:r>
              <a:rPr lang="en-GB" sz="1600" dirty="0" smtClean="0"/>
              <a:t>on 2 cavities </a:t>
            </a:r>
            <a:endParaRPr lang="en-GB" sz="1600" dirty="0" smtClean="0"/>
          </a:p>
          <a:p>
            <a:pPr lvl="2"/>
            <a:r>
              <a:rPr lang="en-GB" sz="1600" dirty="0" smtClean="0"/>
              <a:t>2 lines somewhat unstable at 2MV</a:t>
            </a:r>
          </a:p>
          <a:p>
            <a:pPr lvl="2"/>
            <a:r>
              <a:rPr lang="en-GB" sz="1600" dirty="0" smtClean="0"/>
              <a:t>more measurements needed this week</a:t>
            </a:r>
          </a:p>
          <a:p>
            <a:pPr lvl="1"/>
            <a:r>
              <a:rPr lang="en-GB" sz="2000" dirty="0" smtClean="0"/>
              <a:t>reliability tests ongoing</a:t>
            </a:r>
          </a:p>
          <a:p>
            <a:pPr lvl="2"/>
            <a:r>
              <a:rPr lang="en-GB" sz="1600" dirty="0" smtClean="0"/>
              <a:t>all cavities were run overnight at 2MV with Q=60000, Klystron power ~185kW</a:t>
            </a:r>
          </a:p>
          <a:p>
            <a:pPr lvl="2"/>
            <a:r>
              <a:rPr lang="en-GB" sz="1600" dirty="0" smtClean="0"/>
              <a:t>some cavities tripped due to He pressure spike (magnet quench), </a:t>
            </a:r>
            <a:r>
              <a:rPr lang="en-GB" sz="1600" dirty="0" smtClean="0"/>
              <a:t>1 trip due to bad contact</a:t>
            </a:r>
            <a:endParaRPr lang="en-GB" dirty="0" smtClean="0"/>
          </a:p>
          <a:p>
            <a:r>
              <a:rPr lang="en-GB" sz="2400" dirty="0" smtClean="0"/>
              <a:t>Cavity phasing</a:t>
            </a:r>
            <a:endParaRPr lang="en-GB" sz="2400" dirty="0" smtClean="0"/>
          </a:p>
          <a:p>
            <a:pPr lvl="1"/>
            <a:r>
              <a:rPr lang="en-GB" sz="2000" dirty="0" smtClean="0"/>
              <a:t>“quick” procedure established, avoids 16x access in RF zone</a:t>
            </a:r>
          </a:p>
          <a:p>
            <a:pPr lvl="1"/>
            <a:r>
              <a:rPr lang="en-GB" sz="2000" dirty="0" smtClean="0"/>
              <a:t>cable measurements done last week &amp; phase offsets calculated</a:t>
            </a:r>
          </a:p>
          <a:p>
            <a:pPr lvl="1"/>
            <a:r>
              <a:rPr lang="en-GB" sz="2000" dirty="0" smtClean="0"/>
              <a:t>assume cable lengths inside modules are equal (~1mm)</a:t>
            </a:r>
          </a:p>
          <a:p>
            <a:pPr lvl="1">
              <a:buNone/>
            </a:pPr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2"/>
            <a:endParaRPr lang="en-GB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RF Low-Level system layout (simplified)</a:t>
            </a:r>
          </a:p>
        </p:txBody>
      </p:sp>
      <p:sp>
        <p:nvSpPr>
          <p:cNvPr id="378884" name="Rectangle 4"/>
          <p:cNvSpPr>
            <a:spLocks noChangeArrowheads="1"/>
          </p:cNvSpPr>
          <p:nvPr/>
        </p:nvSpPr>
        <p:spPr bwMode="auto">
          <a:xfrm>
            <a:off x="504825" y="5205413"/>
            <a:ext cx="83693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 fontAlgn="base">
              <a:spcBef>
                <a:spcPct val="1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Char char="§"/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378889" name="Object 9"/>
          <p:cNvGraphicFramePr>
            <a:graphicFrameLocks noChangeAspect="1"/>
          </p:cNvGraphicFramePr>
          <p:nvPr>
            <p:ph idx="1"/>
          </p:nvPr>
        </p:nvGraphicFramePr>
        <p:xfrm>
          <a:off x="360363" y="1123950"/>
          <a:ext cx="8572500" cy="5033963"/>
        </p:xfrm>
        <a:graphic>
          <a:graphicData uri="http://schemas.openxmlformats.org/presentationml/2006/ole">
            <p:oleObj spid="_x0000_s1026" name="Visio" r:id="rId4" imgW="8482996" imgH="498192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Readiness for RF capture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Beam control</a:t>
            </a:r>
            <a:endParaRPr lang="en-GB" sz="2400" dirty="0"/>
          </a:p>
          <a:p>
            <a:pPr lvl="1"/>
            <a:r>
              <a:rPr lang="en-GB" sz="2000" dirty="0" smtClean="0"/>
              <a:t>B</a:t>
            </a:r>
            <a:r>
              <a:rPr lang="en-GB" sz="2000" dirty="0" smtClean="0"/>
              <a:t>eginning of next week, BC </a:t>
            </a:r>
            <a:r>
              <a:rPr lang="en-GB" sz="2000" dirty="0" smtClean="0"/>
              <a:t>equipment (</a:t>
            </a:r>
            <a:r>
              <a:rPr lang="en-GB" sz="2000" dirty="0" smtClean="0"/>
              <a:t>phase and synchro loops) will be installed and commissioned in SR4</a:t>
            </a:r>
          </a:p>
          <a:p>
            <a:pPr lvl="2"/>
            <a:r>
              <a:rPr lang="en-GB" sz="1600" dirty="0" smtClean="0"/>
              <a:t>priority for this week is cavity optimisation</a:t>
            </a:r>
          </a:p>
          <a:p>
            <a:pPr lvl="1"/>
            <a:r>
              <a:rPr lang="en-GB" sz="2000" dirty="0" smtClean="0"/>
              <a:t>Radial loop not needed for first beam (used during ramp)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Diagnostics</a:t>
            </a:r>
          </a:p>
          <a:p>
            <a:pPr lvl="1"/>
            <a:r>
              <a:rPr lang="en-GB" sz="2000" dirty="0" smtClean="0"/>
              <a:t>Injection mountain range available via OASIS</a:t>
            </a:r>
          </a:p>
          <a:p>
            <a:pPr lvl="1"/>
            <a:r>
              <a:rPr lang="en-GB" sz="2000" dirty="0" smtClean="0"/>
              <a:t>Initial commissioning done in SR4 using analogue signals</a:t>
            </a:r>
          </a:p>
          <a:p>
            <a:pPr lvl="2"/>
            <a:r>
              <a:rPr lang="en-GB" sz="1600" dirty="0" smtClean="0"/>
              <a:t>frequency slip</a:t>
            </a:r>
          </a:p>
          <a:p>
            <a:pPr lvl="2"/>
            <a:r>
              <a:rPr lang="en-GB" sz="1600" dirty="0" smtClean="0"/>
              <a:t>delays setup for beam phase sampling, etc.</a:t>
            </a:r>
          </a:p>
          <a:p>
            <a:pPr lvl="2"/>
            <a:r>
              <a:rPr lang="en-GB" sz="1600" dirty="0" smtClean="0"/>
              <a:t>trigger initially on beam then on frev + delay</a:t>
            </a:r>
          </a:p>
          <a:p>
            <a:pPr lvl="1"/>
            <a:r>
              <a:rPr lang="en-GB" sz="2000" dirty="0" smtClean="0"/>
              <a:t>Video connection to CCC for longitudinal pickup from scope in SR4</a:t>
            </a:r>
          </a:p>
          <a:p>
            <a:pPr lvl="1"/>
            <a:r>
              <a:rPr lang="en-GB" sz="2000" dirty="0" smtClean="0"/>
              <a:t>Additional signals (peak detected pickup) via OASIS or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video channel</a:t>
            </a:r>
          </a:p>
          <a:p>
            <a:pPr lvl="1"/>
            <a:endParaRPr lang="en-GB" sz="2000" dirty="0" smtClean="0"/>
          </a:p>
          <a:p>
            <a:pPr lvl="1">
              <a:buNone/>
            </a:pPr>
            <a:endParaRPr lang="en-GB" sz="2000" dirty="0"/>
          </a:p>
          <a:p>
            <a:pPr lvl="2"/>
            <a:endParaRPr lang="en-GB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282</Words>
  <Application>Microsoft Office PowerPoint</Application>
  <PresentationFormat>On-screen Show (4:3)</PresentationFormat>
  <Paragraphs>38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Visio Drawing</vt:lpstr>
      <vt:lpstr>Readiness for RF capture</vt:lpstr>
      <vt:lpstr>RF Low-Level system layout (simplified)</vt:lpstr>
      <vt:lpstr>Readiness for RF capture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Butterworth</dc:creator>
  <cp:lastModifiedBy>Butterworth</cp:lastModifiedBy>
  <cp:revision>10</cp:revision>
  <dcterms:created xsi:type="dcterms:W3CDTF">2008-08-12T11:11:38Z</dcterms:created>
  <dcterms:modified xsi:type="dcterms:W3CDTF">2008-09-02T11:56:18Z</dcterms:modified>
</cp:coreProperties>
</file>