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8"/>
  </p:notesMasterIdLst>
  <p:sldIdLst>
    <p:sldId id="723" r:id="rId2"/>
    <p:sldId id="701" r:id="rId3"/>
    <p:sldId id="702" r:id="rId4"/>
    <p:sldId id="700" r:id="rId5"/>
    <p:sldId id="692" r:id="rId6"/>
    <p:sldId id="696" r:id="rId7"/>
    <p:sldId id="708" r:id="rId8"/>
    <p:sldId id="676" r:id="rId9"/>
    <p:sldId id="678" r:id="rId10"/>
    <p:sldId id="724" r:id="rId11"/>
    <p:sldId id="677" r:id="rId12"/>
    <p:sldId id="725" r:id="rId13"/>
    <p:sldId id="711" r:id="rId14"/>
    <p:sldId id="680" r:id="rId15"/>
    <p:sldId id="709" r:id="rId16"/>
    <p:sldId id="710" r:id="rId17"/>
    <p:sldId id="694" r:id="rId18"/>
    <p:sldId id="717" r:id="rId19"/>
    <p:sldId id="715" r:id="rId20"/>
    <p:sldId id="720" r:id="rId21"/>
    <p:sldId id="721" r:id="rId22"/>
    <p:sldId id="722" r:id="rId23"/>
    <p:sldId id="730" r:id="rId24"/>
    <p:sldId id="727" r:id="rId25"/>
    <p:sldId id="728" r:id="rId26"/>
    <p:sldId id="729" r:id="rId27"/>
    <p:sldId id="732" r:id="rId28"/>
    <p:sldId id="707" r:id="rId29"/>
    <p:sldId id="719" r:id="rId30"/>
    <p:sldId id="705" r:id="rId31"/>
    <p:sldId id="683" r:id="rId32"/>
    <p:sldId id="718" r:id="rId33"/>
    <p:sldId id="734" r:id="rId34"/>
    <p:sldId id="735" r:id="rId35"/>
    <p:sldId id="698" r:id="rId36"/>
    <p:sldId id="731" r:id="rId3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CCCC"/>
    <a:srgbClr val="9FCAFF"/>
    <a:srgbClr val="DDDDDD"/>
    <a:srgbClr val="99FFCC"/>
    <a:srgbClr val="3399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5262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1/8/08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Injection test 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1/8/08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6D1229E4-7C1B-4499-92B8-B498D809C3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304800" y="0"/>
            <a:ext cx="49509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1/8/08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test 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continued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243782" cy="546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72198" y="635795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Brennan Goddard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881063"/>
            <a:ext cx="83248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57884" y="607220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Brennan Goddard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181100"/>
            <a:ext cx="84772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57884" y="607220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Brennan Goddard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715963"/>
          </a:xfrm>
        </p:spPr>
        <p:txBody>
          <a:bodyPr/>
          <a:lstStyle/>
          <a:p>
            <a:r>
              <a:rPr lang="en-US" smtClean="0"/>
              <a:t>TI8 + S78</a:t>
            </a:r>
          </a:p>
        </p:txBody>
      </p:sp>
      <p:sp>
        <p:nvSpPr>
          <p:cNvPr id="512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August 2008</a:t>
            </a:r>
          </a:p>
        </p:txBody>
      </p:sp>
      <p:pic>
        <p:nvPicPr>
          <p:cNvPr id="5125" name="Picture 4" descr="h-kick-phas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67595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h-kick-phas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038600"/>
            <a:ext cx="67595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ight Brace 6"/>
          <p:cNvSpPr>
            <a:spLocks/>
          </p:cNvSpPr>
          <p:nvPr/>
        </p:nvSpPr>
        <p:spPr bwMode="auto">
          <a:xfrm rot="-5400000">
            <a:off x="2133600" y="-381000"/>
            <a:ext cx="304800" cy="3048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Right Brace 7"/>
          <p:cNvSpPr>
            <a:spLocks/>
          </p:cNvSpPr>
          <p:nvPr/>
        </p:nvSpPr>
        <p:spPr bwMode="auto">
          <a:xfrm rot="-5400000">
            <a:off x="5257800" y="-381000"/>
            <a:ext cx="304800" cy="3048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1905000" y="609600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</a:rPr>
              <a:t>Horizontal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5029200" y="685800"/>
            <a:ext cx="769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</a:rPr>
              <a:t>Vertical</a:t>
            </a:r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7162800" y="1143000"/>
            <a:ext cx="1828800" cy="58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Strong coupling for this phase !!</a:t>
            </a:r>
          </a:p>
        </p:txBody>
      </p:sp>
      <p:cxnSp>
        <p:nvCxnSpPr>
          <p:cNvPr id="5132" name="Straight Arrow Connector 12"/>
          <p:cNvCxnSpPr>
            <a:cxnSpLocks noChangeShapeType="1"/>
            <a:stCxn id="5131" idx="1"/>
          </p:cNvCxnSpPr>
          <p:nvPr/>
        </p:nvCxnSpPr>
        <p:spPr bwMode="auto">
          <a:xfrm rot="10800000" flipV="1">
            <a:off x="6248400" y="1435100"/>
            <a:ext cx="914400" cy="698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324600" y="4648200"/>
            <a:ext cx="457200" cy="990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7391400" y="4419600"/>
            <a:ext cx="10668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BPMS</a:t>
            </a:r>
          </a:p>
        </p:txBody>
      </p:sp>
      <p:cxnSp>
        <p:nvCxnSpPr>
          <p:cNvPr id="5135" name="Straight Arrow Connector 15"/>
          <p:cNvCxnSpPr>
            <a:cxnSpLocks noChangeShapeType="1"/>
            <a:stCxn id="5134" idx="1"/>
            <a:endCxn id="5133" idx="7"/>
          </p:cNvCxnSpPr>
          <p:nvPr/>
        </p:nvCxnSpPr>
        <p:spPr bwMode="auto">
          <a:xfrm rot="10800000" flipV="1">
            <a:off x="6715125" y="4589463"/>
            <a:ext cx="676275" cy="203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36" name="TextBox 18"/>
          <p:cNvSpPr txBox="1">
            <a:spLocks noChangeArrowheads="1"/>
          </p:cNvSpPr>
          <p:nvPr/>
        </p:nvSpPr>
        <p:spPr bwMode="auto">
          <a:xfrm>
            <a:off x="7162800" y="2514600"/>
            <a:ext cx="1828800" cy="830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Error ~ end of TI8 not a trivial gradient error !!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night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3152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5996226"/>
            <a:ext cx="778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I. Agapov, R. Calaga, S. Redaelli, R. Tomàs, M. Giovannozzi et al.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200808240632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45" y="731519"/>
            <a:ext cx="8320714" cy="5806440"/>
          </a:xfrm>
        </p:spPr>
      </p:pic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0"/>
            <a:ext cx="7786710" cy="57148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Aperture H-scan example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2590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oscillation, 60º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343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Q10R7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819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Q6R7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029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Q16L8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4495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Q20L8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4953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Q28L8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Aperture – prelimary 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1" hangingPunct="1">
              <a:defRPr/>
            </a:pPr>
            <a:r>
              <a:rPr lang="en-US" dirty="0" smtClean="0"/>
              <a:t>Horizontal aperture is around ±18 mm (confirmed value measured in first injection test).</a:t>
            </a:r>
          </a:p>
          <a:p>
            <a:pPr lvl="0" algn="just" eaLnBrk="1" hangingPunct="1">
              <a:defRPr/>
            </a:pPr>
            <a:r>
              <a:rPr lang="en-US" dirty="0" smtClean="0"/>
              <a:t>Vertical aperture is around ±12 mm (slightly larger than in first injection test).</a:t>
            </a:r>
            <a:endParaRPr lang="en-US" dirty="0"/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Injection test 2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357694"/>
            <a:ext cx="778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I. Agapov, R. Calaga, S. Redaelli, R. Tomàs, M. Giovannozzi et al.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 and dump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862138"/>
            <a:ext cx="6667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29256" y="542926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Etienne Carlier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Polarity checks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1589083"/>
          </a:xfrm>
        </p:spPr>
        <p:txBody>
          <a:bodyPr/>
          <a:lstStyle/>
          <a:p>
            <a:r>
              <a:rPr lang="en-US" dirty="0" smtClean="0"/>
              <a:t>Basic procedure:</a:t>
            </a:r>
          </a:p>
          <a:p>
            <a:pPr lvl="1"/>
            <a:r>
              <a:rPr lang="en-US" dirty="0" smtClean="0"/>
              <a:t> launch betatron oscillations with single orbit corrector</a:t>
            </a:r>
          </a:p>
          <a:p>
            <a:pPr lvl="1"/>
            <a:r>
              <a:rPr lang="en-US" dirty="0" smtClean="0"/>
              <a:t>change strength or polarity of circuit under investigation, </a:t>
            </a:r>
          </a:p>
          <a:p>
            <a:pPr lvl="1"/>
            <a:r>
              <a:rPr lang="en-US" dirty="0" smtClean="0"/>
              <a:t>for sextupole circuits change momentum offset of injected beam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286256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Data taken for following S78 beam-2 circuits: </a:t>
            </a:r>
          </a:p>
          <a:p>
            <a:pPr algn="l"/>
            <a:r>
              <a:rPr lang="en-US" dirty="0" smtClean="0"/>
              <a:t> RSD1&amp;2, RSF1&amp;2, MCS, MSS (soff-momentum)</a:t>
            </a:r>
          </a:p>
          <a:p>
            <a:pPr algn="l"/>
            <a:r>
              <a:rPr lang="en-US" dirty="0" smtClean="0"/>
              <a:t> QTL11L8, QT12L8, QT13RL8</a:t>
            </a:r>
          </a:p>
          <a:p>
            <a:pPr algn="l"/>
            <a:r>
              <a:rPr lang="en-US" dirty="0" smtClean="0"/>
              <a:t> MQS</a:t>
            </a:r>
          </a:p>
          <a:p>
            <a:pPr algn="l"/>
            <a:r>
              <a:rPr lang="en-US" dirty="0" smtClean="0"/>
              <a:t> OD, OF (on and off-momentum)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1214422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/>
              <a:t>Frank Zimmermann</a:t>
            </a:r>
            <a:r>
              <a:rPr lang="en-GB" dirty="0" smtClean="0"/>
              <a:t>, Rama Calaga, Verena Kain, Mike Lamont,  Laurette Ponce, Rogelio Tomas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78mcsdi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805"/>
            <a:ext cx="9144000" cy="6228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53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plot difference to reveal effect of b3 spool pieces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072074"/>
            <a:ext cx="61873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excellent agreement with model → MCS correct sign &amp; strength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5789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Frank, Rama, Rogelio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test 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786214" cy="54152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357586" cy="54188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14348" y="0"/>
            <a:ext cx="662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Aperture measured in point 8 injection – vertical</a:t>
            </a:r>
            <a:endParaRPr lang="en-GB" sz="2400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5720" y="714356"/>
            <a:ext cx="541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Again see asymmetry from trajectory - </a:t>
            </a:r>
            <a:endParaRPr lang="en-GB" sz="2400" dirty="0"/>
          </a:p>
        </p:txBody>
      </p:sp>
      <p:pic>
        <p:nvPicPr>
          <p:cNvPr id="7173" name="Picture 5" descr="Screenshot"/>
          <p:cNvPicPr>
            <a:picLocks noChangeAspect="1" noChangeArrowheads="1"/>
          </p:cNvPicPr>
          <p:nvPr/>
        </p:nvPicPr>
        <p:blipFill>
          <a:blip r:embed="rId2"/>
          <a:srcRect l="22044" t="9798" r="2025" b="22704"/>
          <a:stretch>
            <a:fillRect/>
          </a:stretch>
        </p:blipFill>
        <p:spPr bwMode="auto">
          <a:xfrm>
            <a:off x="571472" y="1285860"/>
            <a:ext cx="7543800" cy="50292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2976" y="6286520"/>
            <a:ext cx="6715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I.Agapov, B.Goddard, J.Uythoven, M.Meddahi, V.Mertens,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14348" y="142852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Aperture measured in point 8 injection – horizontal</a:t>
            </a:r>
            <a:endParaRPr lang="en-GB" sz="24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28596" y="5786454"/>
            <a:ext cx="850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See about 2 mm asymmetry - almost certainly from trajectory.</a:t>
            </a:r>
            <a:endParaRPr lang="en-GB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82650"/>
            <a:ext cx="82010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42976" y="6286520"/>
            <a:ext cx="6715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I.Agapov, B.Goddard, J.Uythoven, M.Meddahi, V.Mertens,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in 8 - conclusions</a:t>
            </a:r>
            <a:endParaRPr lang="en-GB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214422"/>
            <a:ext cx="8229600" cy="51117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Looks good</a:t>
            </a:r>
            <a:endParaRPr lang="en-US" dirty="0">
              <a:cs typeface="Arial" charset="0"/>
            </a:endParaRPr>
          </a:p>
          <a:p>
            <a:r>
              <a:rPr lang="en-US" sz="2400" dirty="0"/>
              <a:t>±8 sigma in H, ~6 sigma in V at main limits</a:t>
            </a:r>
          </a:p>
          <a:p>
            <a:r>
              <a:rPr lang="en-US" sz="2400" dirty="0"/>
              <a:t>Will add trajectories to data for ‘final’ version</a:t>
            </a:r>
          </a:p>
          <a:p>
            <a:r>
              <a:rPr lang="en-US" sz="2400" dirty="0"/>
              <a:t>Maybe need to add BLMs at Vac valve upstream of TDI</a:t>
            </a:r>
          </a:p>
          <a:p>
            <a:r>
              <a:rPr lang="en-US" sz="2400" dirty="0"/>
              <a:t>Clear limit if MKI is off – no loss monitoring here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142976" y="6286520"/>
            <a:ext cx="6715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I.Agapov, B.Goddard, J.Uythoven, M.Meddahi, V.Mertens,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response in IR7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785794"/>
            <a:ext cx="6643734" cy="45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6215082"/>
            <a:ext cx="4714908" cy="29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Collimator gaps during the test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769" t="15468" r="2063" b="12030"/>
          <a:stretch>
            <a:fillRect/>
          </a:stretch>
        </p:blipFill>
        <p:spPr bwMode="auto">
          <a:xfrm>
            <a:off x="133945" y="910828"/>
            <a:ext cx="8867180" cy="49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rot="10800000" flipH="1">
            <a:off x="1212205" y="3498205"/>
            <a:ext cx="971104" cy="1813843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GB"/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1412007" y="2920008"/>
            <a:ext cx="2499081" cy="369332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 dirty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Closed: 1 mm gap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126757" y="5626820"/>
            <a:ext cx="629543" cy="462111"/>
          </a:xfrm>
          <a:prstGeom prst="line">
            <a:avLst/>
          </a:prstGeom>
          <a:noFill/>
          <a:ln w="38100">
            <a:solidFill>
              <a:srgbClr val="001A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GB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6125765" y="5616774"/>
            <a:ext cx="1028031" cy="435322"/>
          </a:xfrm>
          <a:prstGeom prst="line">
            <a:avLst/>
          </a:prstGeom>
          <a:noFill/>
          <a:ln w="38100">
            <a:solidFill>
              <a:srgbClr val="001A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GB"/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3571868" y="5929330"/>
            <a:ext cx="4518422" cy="803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i="1" dirty="0">
                <a:solidFill>
                  <a:srgbClr val="001AFF"/>
                </a:solidFill>
                <a:latin typeface="Helvetica" charset="0"/>
                <a:cs typeface="Helvetica" charset="0"/>
                <a:sym typeface="Helvetica" charset="0"/>
              </a:rPr>
              <a:t>Open some collimators to commission the warm IP7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628652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Stefano Redaelli</a:t>
            </a:r>
            <a:endParaRPr lang="en-GB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Collimator gaps during BLM response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569" t="20833" r="2950" b="17450"/>
          <a:stretch>
            <a:fillRect/>
          </a:stretch>
        </p:blipFill>
        <p:spPr bwMode="auto">
          <a:xfrm>
            <a:off x="110505" y="1125140"/>
            <a:ext cx="8921874" cy="372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/>
          </p:cNvSpPr>
          <p:nvPr/>
        </p:nvSpPr>
        <p:spPr bwMode="auto">
          <a:xfrm>
            <a:off x="1741289" y="5121176"/>
            <a:ext cx="5652492" cy="803672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i="1" dirty="0">
                <a:solidFill>
                  <a:srgbClr val="001AFF"/>
                </a:solidFill>
                <a:latin typeface="Helvetica" charset="0"/>
                <a:cs typeface="Helvetica" charset="0"/>
                <a:sym typeface="Helvetica" charset="0"/>
              </a:rPr>
              <a:t>Close </a:t>
            </a:r>
            <a:r>
              <a:rPr lang="en-US" sz="2400" i="1" dirty="0" smtClean="0">
                <a:solidFill>
                  <a:srgbClr val="001AFF"/>
                </a:solidFill>
                <a:latin typeface="Helvetica" charset="0"/>
                <a:cs typeface="Helvetica" charset="0"/>
                <a:sym typeface="Helvetica" charset="0"/>
              </a:rPr>
              <a:t>one </a:t>
            </a:r>
            <a:r>
              <a:rPr lang="en-US" sz="2400" i="1" dirty="0">
                <a:solidFill>
                  <a:srgbClr val="001AFF"/>
                </a:solidFill>
                <a:latin typeface="Helvetica" charset="0"/>
                <a:cs typeface="Helvetica" charset="0"/>
                <a:sym typeface="Helvetica" charset="0"/>
              </a:rPr>
              <a:t>at a time all the Carbon collimators to verify the BLM response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614364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Stefano Redaelli</a:t>
            </a:r>
            <a:endParaRPr lang="en-GB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Preliminary Results – analysis in progress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868" y="757908"/>
            <a:ext cx="7830220" cy="56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958584" y="3751585"/>
            <a:ext cx="1072679" cy="0"/>
          </a:xfrm>
          <a:prstGeom prst="line">
            <a:avLst/>
          </a:prstGeom>
          <a:noFill/>
          <a:ln w="50800">
            <a:solidFill>
              <a:srgbClr val="FF1C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GB"/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8211964" y="3420071"/>
            <a:ext cx="753411" cy="261610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solidFill>
                  <a:srgbClr val="FF1C00"/>
                </a:solidFill>
                <a:latin typeface="Helvetica" charset="0"/>
                <a:cs typeface="Helvetica" charset="0"/>
                <a:sym typeface="Helvetica" charset="0"/>
              </a:rPr>
              <a:t>Beam 2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7494400" presetClass="entr" presetSubtype="6623018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7494400" presetClass="entr" presetSubtype="65582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7494400" presetClass="entr" presetSubtype="10727479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7494400" presetClass="entr" presetSubtype="10727488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7494400" presetClass="entr" presetSubtype="1072749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7494400" presetClass="entr" presetSubtype="1072750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7494400" presetClass="entr" presetSubtype="1072751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7494400" presetClass="entr" presetSubtype="1072752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7494400" presetClass="entr" presetSubtype="1072753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64793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 revisted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004888"/>
            <a:ext cx="82581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71472" y="214290"/>
            <a:ext cx="833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Aperture measured in point 2 injection – now as expected….</a:t>
            </a:r>
            <a:endParaRPr lang="en-GB" sz="240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9600" y="6019800"/>
            <a:ext cx="838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Vac Valve between MSI and Q5 realigned – now looks good.</a:t>
            </a:r>
            <a:endParaRPr lang="en-GB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000636"/>
            <a:ext cx="1871652" cy="14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00694" y="4572008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TI2 - 2007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14612" y="3429000"/>
            <a:ext cx="2052622" cy="1538689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2571736" y="292893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TI8 – Sept 2004</a:t>
            </a:r>
            <a:endParaRPr lang="en-GB" dirty="0"/>
          </a:p>
        </p:txBody>
      </p:sp>
      <p:pic>
        <p:nvPicPr>
          <p:cNvPr id="2051" name="Picture 3" descr="C:\lhc\images\first-extrac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2756301" cy="10715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100010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TT40 – Sept/Oct 2003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600076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LTI, LSA, OP, CO &amp; co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Dispersion 23 (1)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eaLnBrk="1" hangingPunct="1"/>
            <a:r>
              <a:rPr lang="en-GB" smtClean="0"/>
              <a:t>Changes of polarity of the odd QTLs solved point 3 issue, measured also IR3 (TCSG.5L3.B1 was out)</a:t>
            </a:r>
          </a:p>
          <a:p>
            <a:pPr eaLnBrk="1" hangingPunct="1"/>
            <a:r>
              <a:rPr lang="en-GB" smtClean="0"/>
              <a:t>Less good in the arc now...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11905" t="17525" r="13333" b="34476"/>
          <a:stretch>
            <a:fillRect/>
          </a:stretch>
        </p:blipFill>
        <p:spPr bwMode="auto">
          <a:xfrm>
            <a:off x="381000" y="2667000"/>
            <a:ext cx="8355013" cy="3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381000" y="2286000"/>
            <a:ext cx="387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Results from weekend 8/9 of August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6446" y="635795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Verena Kain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2-3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578102" cy="30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8072494" cy="270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57620" y="142852"/>
            <a:ext cx="413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Results from weekend 23/24 of August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Interleaved injection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Interleaved injections point 2, point 8.</a:t>
            </a:r>
          </a:p>
          <a:p>
            <a:r>
              <a:rPr lang="en-US" dirty="0" smtClean="0"/>
              <a:t> Beam 1 energy error -0.76 per mil</a:t>
            </a:r>
          </a:p>
          <a:p>
            <a:r>
              <a:rPr lang="en-US" dirty="0" smtClean="0"/>
              <a:t> Beam 2 energy error 0.5 per mil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364331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plus CNGS all weekend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2C85-4CF1-47A0-9BFA-271908A73C93}" type="slidenum">
              <a:rPr lang="en-US"/>
              <a:pPr/>
              <a:t>33</a:t>
            </a:fld>
            <a:endParaRPr lang="en-US"/>
          </a:p>
        </p:txBody>
      </p:sp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Sector test - Very useful to LHCb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935038"/>
            <a:ext cx="8743950" cy="5434012"/>
          </a:xfrm>
        </p:spPr>
        <p:txBody>
          <a:bodyPr/>
          <a:lstStyle/>
          <a:p>
            <a:r>
              <a:rPr lang="en-US"/>
              <a:t>Commissioning hw/sw interfaces with LHC</a:t>
            </a:r>
          </a:p>
        </p:txBody>
      </p:sp>
      <p:pic>
        <p:nvPicPr>
          <p:cNvPr id="998404" name="Picture 4" descr="lhc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389063"/>
            <a:ext cx="6175375" cy="4948237"/>
          </a:xfrm>
          <a:prstGeom prst="rect">
            <a:avLst/>
          </a:prstGeom>
          <a:noFill/>
        </p:spPr>
      </p:pic>
      <p:pic>
        <p:nvPicPr>
          <p:cNvPr id="998405" name="Picture 5" descr="blm_t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760413"/>
            <a:ext cx="4008437" cy="3294062"/>
          </a:xfrm>
          <a:prstGeom prst="rect">
            <a:avLst/>
          </a:prstGeom>
          <a:noFill/>
        </p:spPr>
      </p:pic>
      <p:pic>
        <p:nvPicPr>
          <p:cNvPr id="998406" name="Picture 6" descr="bst_prepu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438" y="3840163"/>
            <a:ext cx="3435350" cy="2822575"/>
          </a:xfrm>
          <a:prstGeom prst="rect">
            <a:avLst/>
          </a:prstGeom>
          <a:noFill/>
        </p:spPr>
      </p:pic>
      <p:pic>
        <p:nvPicPr>
          <p:cNvPr id="998407" name="Picture 7" descr="b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2550" y="3357562"/>
            <a:ext cx="2711450" cy="1403350"/>
          </a:xfrm>
          <a:prstGeom prst="rect">
            <a:avLst/>
          </a:prstGeom>
          <a:noFill/>
        </p:spPr>
      </p:pic>
      <p:sp>
        <p:nvSpPr>
          <p:cNvPr id="998408" name="Text Box 8"/>
          <p:cNvSpPr txBox="1">
            <a:spLocks noChangeArrowheads="1"/>
          </p:cNvSpPr>
          <p:nvPr/>
        </p:nvSpPr>
        <p:spPr bwMode="auto">
          <a:xfrm>
            <a:off x="7215206" y="3786190"/>
            <a:ext cx="1284288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Beam Loss Scintillator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LHCb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86836"/>
            <a:ext cx="8072462" cy="581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715040"/>
          </a:xfrm>
        </p:spPr>
        <p:txBody>
          <a:bodyPr/>
          <a:lstStyle/>
          <a:p>
            <a:r>
              <a:rPr lang="en-GB" dirty="0" smtClean="0"/>
              <a:t>Hardware Commissioning Coordination (HCC)</a:t>
            </a:r>
          </a:p>
          <a:p>
            <a:r>
              <a:rPr lang="en-GB" dirty="0" smtClean="0"/>
              <a:t>Survey group</a:t>
            </a:r>
          </a:p>
          <a:p>
            <a:r>
              <a:rPr lang="en-GB" dirty="0" smtClean="0"/>
              <a:t>Access System team</a:t>
            </a:r>
          </a:p>
          <a:p>
            <a:r>
              <a:rPr lang="en-GB" dirty="0" smtClean="0"/>
              <a:t>Cryogenics</a:t>
            </a:r>
          </a:p>
          <a:p>
            <a:r>
              <a:rPr lang="en-GB" dirty="0" smtClean="0"/>
              <a:t>Magnets [PO, MPP, QPS, PIC...]</a:t>
            </a:r>
          </a:p>
          <a:p>
            <a:r>
              <a:rPr lang="en-GB" dirty="0" smtClean="0"/>
              <a:t>Accelerator systems:</a:t>
            </a:r>
          </a:p>
          <a:p>
            <a:pPr lvl="1"/>
            <a:r>
              <a:rPr lang="en-GB" dirty="0" smtClean="0"/>
              <a:t>Injection team, </a:t>
            </a:r>
          </a:p>
          <a:p>
            <a:pPr lvl="1"/>
            <a:r>
              <a:rPr lang="en-GB" dirty="0" smtClean="0"/>
              <a:t>beam instrumentation, (BPM, BLM, BCT,screens ...), </a:t>
            </a:r>
          </a:p>
          <a:p>
            <a:pPr lvl="1"/>
            <a:r>
              <a:rPr lang="en-GB" dirty="0" smtClean="0"/>
              <a:t>beam interlock system, </a:t>
            </a:r>
          </a:p>
          <a:p>
            <a:pPr lvl="1"/>
            <a:r>
              <a:rPr lang="en-GB" dirty="0" smtClean="0"/>
              <a:t>radio-protection,</a:t>
            </a:r>
          </a:p>
          <a:p>
            <a:pPr lvl="1"/>
            <a:r>
              <a:rPr lang="en-GB" dirty="0" smtClean="0"/>
              <a:t>collimators, </a:t>
            </a:r>
          </a:p>
          <a:p>
            <a:pPr lvl="1"/>
            <a:r>
              <a:rPr lang="en-GB" dirty="0" smtClean="0"/>
              <a:t>controls ...</a:t>
            </a:r>
          </a:p>
          <a:p>
            <a:r>
              <a:rPr lang="en-GB" dirty="0" smtClean="0"/>
              <a:t>Contributions of everyone who participated and support the injection test again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test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Evening Friday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– morning Monday 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Beam from IP8 to beam dumping system</a:t>
            </a:r>
          </a:p>
          <a:p>
            <a:pPr lvl="1"/>
            <a:r>
              <a:rPr lang="en-US" dirty="0" smtClean="0"/>
              <a:t> as detailed in this year’s ELTC</a:t>
            </a:r>
          </a:p>
          <a:p>
            <a:r>
              <a:rPr lang="en-US" dirty="0" smtClean="0"/>
              <a:t>Use opportunity to also perform full-scale dry run of whole LHC in preparation for the 10th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1571636" cy="31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929066"/>
            <a:ext cx="610633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2500298" y="3786190"/>
            <a:ext cx="2000264" cy="35719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282" y="714356"/>
          <a:ext cx="6072230" cy="59132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89179"/>
                <a:gridCol w="4083051"/>
              </a:tblGrid>
              <a:tr h="2057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Extraction,</a:t>
                      </a:r>
                      <a:r>
                        <a:rPr lang="en-US" sz="1600" baseline="0" dirty="0" smtClean="0"/>
                        <a:t> TI2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Checkout</a:t>
                      </a:r>
                      <a:r>
                        <a:rPr lang="en-US" sz="1600" baseline="0" dirty="0" smtClean="0"/>
                        <a:t> and pluse</a:t>
                      </a:r>
                      <a:endParaRPr lang="en-GB" sz="1600" dirty="0"/>
                    </a:p>
                  </a:txBody>
                  <a:tcPr/>
                </a:tc>
              </a:tr>
              <a:tr h="299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Injection septa, kickers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Pulse</a:t>
                      </a:r>
                      <a:r>
                        <a:rPr lang="en-US" sz="1600" baseline="0" dirty="0" smtClean="0"/>
                        <a:t> elements, soft start tests</a:t>
                      </a:r>
                      <a:endParaRPr lang="en-GB" sz="1600" dirty="0"/>
                    </a:p>
                  </a:txBody>
                  <a:tcPr/>
                </a:tc>
              </a:tr>
              <a:tr h="2495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synchro – pre-pulses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Extraction/Injection</a:t>
                      </a:r>
                      <a:r>
                        <a:rPr lang="en-US" sz="1600" baseline="0" dirty="0" smtClean="0"/>
                        <a:t> tests</a:t>
                      </a:r>
                      <a:endParaRPr lang="en-GB" sz="1600" dirty="0"/>
                    </a:p>
                  </a:txBody>
                  <a:tcPr/>
                </a:tc>
              </a:tr>
              <a:tr h="2000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Timing System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</a:t>
                      </a:r>
                      <a:r>
                        <a:rPr lang="en-US" sz="1600" baseline="0" dirty="0" smtClean="0"/>
                        <a:t> requests, events etc etc</a:t>
                      </a:r>
                      <a:endParaRPr lang="en-GB" sz="1600" dirty="0"/>
                    </a:p>
                  </a:txBody>
                  <a:tcPr/>
                </a:tc>
              </a:tr>
              <a:tr h="22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Interlock</a:t>
                      </a:r>
                      <a:r>
                        <a:rPr lang="en-US" sz="1600" baseline="0" dirty="0" smtClean="0"/>
                        <a:t> System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Interface to Vacuum</a:t>
                      </a:r>
                      <a:r>
                        <a:rPr lang="en-US" sz="1600" baseline="0" dirty="0" smtClean="0"/>
                        <a:t>, PIC, WIC etc etc</a:t>
                      </a:r>
                      <a:endParaRPr lang="en-GB" sz="1600" dirty="0"/>
                    </a:p>
                  </a:txBody>
                  <a:tcPr/>
                </a:tc>
              </a:tr>
              <a:tr h="2438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Collimators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Controls</a:t>
                      </a:r>
                      <a:r>
                        <a:rPr lang="en-US" sz="1600" baseline="0" dirty="0" smtClean="0"/>
                        <a:t> tests plus Hardware interlocks</a:t>
                      </a:r>
                      <a:endParaRPr lang="en-GB" sz="1600" dirty="0"/>
                    </a:p>
                  </a:txBody>
                  <a:tcPr/>
                </a:tc>
              </a:tr>
              <a:tr h="2438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Interlock</a:t>
                      </a:r>
                      <a:r>
                        <a:rPr lang="en-US" sz="1600" baseline="0" dirty="0" smtClean="0"/>
                        <a:t> tests, valves out</a:t>
                      </a:r>
                      <a:endParaRPr lang="en-GB" sz="1600" dirty="0"/>
                    </a:p>
                  </a:txBody>
                  <a:tcPr/>
                </a:tc>
              </a:tr>
              <a:tr h="122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TDI</a:t>
                      </a:r>
                      <a:r>
                        <a:rPr lang="en-US" sz="1600" baseline="0" dirty="0" smtClean="0"/>
                        <a:t> &amp; TCDD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IST,</a:t>
                      </a:r>
                      <a:r>
                        <a:rPr lang="en-US" sz="1600" baseline="0" dirty="0" smtClean="0"/>
                        <a:t> Controls tests</a:t>
                      </a:r>
                      <a:endParaRPr lang="en-GB" sz="1600" dirty="0"/>
                    </a:p>
                  </a:txBody>
                  <a:tcPr/>
                </a:tc>
              </a:tr>
              <a:tr h="2162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Acquisition,</a:t>
                      </a:r>
                      <a:r>
                        <a:rPr lang="en-US" sz="1600" baseline="0" dirty="0" smtClean="0"/>
                        <a:t> PIC, thresholds</a:t>
                      </a:r>
                      <a:endParaRPr lang="en-GB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BPMs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“BeamThreading” - test</a:t>
                      </a:r>
                      <a:endParaRPr lang="en-GB" sz="1600" dirty="0"/>
                    </a:p>
                  </a:txBody>
                  <a:tcPr/>
                </a:tc>
              </a:tr>
              <a:tr h="1886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BPM – sum signal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Q8.R2, Q8.L3</a:t>
                      </a:r>
                      <a:endParaRPr lang="en-GB" sz="1600" dirty="0"/>
                    </a:p>
                  </a:txBody>
                  <a:tcPr/>
                </a:tc>
              </a:tr>
              <a:tr h="2819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BTVs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Tests, calibration</a:t>
                      </a:r>
                      <a:r>
                        <a:rPr lang="en-US" sz="1600" baseline="0" dirty="0" smtClean="0"/>
                        <a:t> etc.</a:t>
                      </a:r>
                      <a:endParaRPr lang="en-GB" sz="1600" dirty="0"/>
                    </a:p>
                  </a:txBody>
                  <a:tcPr/>
                </a:tc>
              </a:tr>
              <a:tr h="1610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BCT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Test</a:t>
                      </a:r>
                      <a:endParaRPr lang="en-GB" sz="1600" dirty="0"/>
                    </a:p>
                  </a:txBody>
                  <a:tcPr/>
                </a:tc>
              </a:tr>
              <a:tr h="4115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RADMON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Controls</a:t>
                      </a:r>
                      <a:r>
                        <a:rPr lang="en-US" sz="1600" baseline="0" dirty="0" smtClean="0"/>
                        <a:t> tests</a:t>
                      </a:r>
                      <a:endParaRPr lang="en-GB" sz="1600" dirty="0"/>
                    </a:p>
                  </a:txBody>
                  <a:tcPr/>
                </a:tc>
              </a:tr>
              <a:tr h="4115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RAMSES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Check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57950" y="785794"/>
          <a:ext cx="2571768" cy="3708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5717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Logging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Alarms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LSA/Settings etc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YASP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Controls Infrastructure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</a:t>
                      </a:r>
                      <a:r>
                        <a:rPr lang="en-US" baseline="0" dirty="0" smtClean="0"/>
                        <a:t> model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Optics/Aperture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On-line model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Sequencer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 Interlocks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57752" y="5715016"/>
            <a:ext cx="40719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plus warm &amp; cold magnet tests…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6215082"/>
            <a:ext cx="38576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plus access and DSO tests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4929198"/>
            <a:ext cx="40719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Plus an impeccable cold checkout c/o Gianluigi, Rossano &amp; co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evening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885765" cy="257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71810"/>
            <a:ext cx="3641734" cy="31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107154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to TDI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250030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to IR7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over the weekend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91026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S78 - Arc</a:t>
            </a:r>
          </a:p>
        </p:txBody>
      </p:sp>
      <p:pic>
        <p:nvPicPr>
          <p:cNvPr id="3077" name="Picture 4" descr="fit-3iter-vertic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29066"/>
            <a:ext cx="6477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fit-3iter-horizonta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67056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500034" y="785794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Bef>
                <a:spcPts val="600"/>
              </a:spcBef>
              <a:buSzPct val="80000"/>
              <a:buFontTx/>
              <a:buBlip>
                <a:blip r:embed="rId4"/>
              </a:buBlip>
            </a:pPr>
            <a:r>
              <a:rPr lang="en-US" sz="1600" dirty="0"/>
              <a:t>S78 / Friday night data : lot’s of BPM errors in the straight section </a:t>
            </a:r>
            <a:r>
              <a:rPr lang="en-US" sz="1600" dirty="0">
                <a:sym typeface="Wingdings" pitchFamily="2" charset="2"/>
              </a:rPr>
              <a:t> arc only.</a:t>
            </a:r>
          </a:p>
          <a:p>
            <a:pPr marL="171450" indent="-171450">
              <a:spcBef>
                <a:spcPts val="600"/>
              </a:spcBef>
              <a:buSzPct val="80000"/>
              <a:buFontTx/>
              <a:buBlip>
                <a:blip r:embed="rId4"/>
              </a:buBlip>
            </a:pPr>
            <a:r>
              <a:rPr lang="en-US" sz="1600" dirty="0">
                <a:sym typeface="Wingdings" pitchFamily="2" charset="2"/>
              </a:rPr>
              <a:t>The arc phase advance looks OK: fit changes H/V strengths by 0.4%/0.2%.</a:t>
            </a:r>
          </a:p>
          <a:p>
            <a:pPr marL="628650" lvl="1" indent="-171450">
              <a:spcBef>
                <a:spcPts val="600"/>
              </a:spcBef>
              <a:buSzPct val="80000"/>
            </a:pP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6357958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Fuchsberger / J. Wenninger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Dispersion in TI 8 and LHC78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572296" cy="42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86116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M.Meddahi, I.Agapov, B.Goddard, V.Kain, T.Risselada, V.Mertens, 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100010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Re-matched TI8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Injection test 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5"/>
            <a:ext cx="8358246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14942" y="578645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Malika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25630</TotalTime>
  <Words>979</Words>
  <Application>Microsoft Office PowerPoint</Application>
  <PresentationFormat>On-screen Show (4:3)</PresentationFormat>
  <Paragraphs>205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Pixel</vt:lpstr>
      <vt:lpstr>Injection test 2</vt:lpstr>
      <vt:lpstr>Injection test 2</vt:lpstr>
      <vt:lpstr>Preparation</vt:lpstr>
      <vt:lpstr>Preparation</vt:lpstr>
      <vt:lpstr>Friday evening</vt:lpstr>
      <vt:lpstr>Beam over the weekend</vt:lpstr>
      <vt:lpstr>S78 - Arc</vt:lpstr>
      <vt:lpstr>Dispersion in TI 8 and LHC78</vt:lpstr>
      <vt:lpstr>Re-matched TI8</vt:lpstr>
      <vt:lpstr>Dispersion continued</vt:lpstr>
      <vt:lpstr>Dispersion </vt:lpstr>
      <vt:lpstr>Follow-up</vt:lpstr>
      <vt:lpstr>TI8 + S78</vt:lpstr>
      <vt:lpstr>Friday night</vt:lpstr>
      <vt:lpstr>Aperture H-scan example</vt:lpstr>
      <vt:lpstr>Aperture – prelimary conclusions</vt:lpstr>
      <vt:lpstr>Inject and dump</vt:lpstr>
      <vt:lpstr>Polarity checks</vt:lpstr>
      <vt:lpstr>Slide 19</vt:lpstr>
      <vt:lpstr>Slide 20</vt:lpstr>
      <vt:lpstr>Slide 21</vt:lpstr>
      <vt:lpstr>Aperture in 8 - conclusions</vt:lpstr>
      <vt:lpstr>BLM response in IR7</vt:lpstr>
      <vt:lpstr>Collimator gaps during the test</vt:lpstr>
      <vt:lpstr>Collimator gaps during BLM response</vt:lpstr>
      <vt:lpstr>Preliminary Results – analysis in progress</vt:lpstr>
      <vt:lpstr>BPMs</vt:lpstr>
      <vt:lpstr>23 revisted</vt:lpstr>
      <vt:lpstr>Slide 29</vt:lpstr>
      <vt:lpstr>Dispersion 23 (1)</vt:lpstr>
      <vt:lpstr>Dispersion 2-3</vt:lpstr>
      <vt:lpstr>Interleaved injection</vt:lpstr>
      <vt:lpstr>Sector test - Very useful to LHCb</vt:lpstr>
      <vt:lpstr>LHCb</vt:lpstr>
      <vt:lpstr>Acknowledgements</vt:lpstr>
      <vt:lpstr>Injection test 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1553</cp:revision>
  <dcterms:created xsi:type="dcterms:W3CDTF">2006-02-06T12:33:58Z</dcterms:created>
  <dcterms:modified xsi:type="dcterms:W3CDTF">2008-08-28T07:39:50Z</dcterms:modified>
</cp:coreProperties>
</file>