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4" r:id="rId3"/>
    <p:sldId id="257" r:id="rId4"/>
    <p:sldId id="261" r:id="rId5"/>
    <p:sldId id="258" r:id="rId6"/>
    <p:sldId id="262" r:id="rId7"/>
    <p:sldId id="259" r:id="rId8"/>
    <p:sldId id="265" r:id="rId9"/>
    <p:sldId id="260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 autoAdjust="0"/>
    <p:restoredTop sz="94673" autoAdjust="0"/>
  </p:normalViewPr>
  <p:slideViewPr>
    <p:cSldViewPr>
      <p:cViewPr varScale="1">
        <p:scale>
          <a:sx n="110" d="100"/>
          <a:sy n="110" d="100"/>
        </p:scale>
        <p:origin x="-5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41A29C-BDFF-4B28-B2CE-E828C4D08F0F}" type="datetimeFigureOut">
              <a:rPr lang="en-US" smtClean="0"/>
              <a:pPr/>
              <a:t>7/24/2008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F20794-C7A5-449B-90E1-B54A80E75D7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1CEFD-E1B9-4612-A04E-7201CEBA1738}" type="datetime2">
              <a:rPr lang="en-US" smtClean="0"/>
              <a:pPr/>
              <a:t>Thursday, July 24, 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Lars K. Jensen AB-BI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3919-E7A2-4C3C-A0C7-59969A73B7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4B4E4-7159-4372-A43A-E8BA50F49381}" type="datetime2">
              <a:rPr lang="en-US" smtClean="0"/>
              <a:pPr/>
              <a:t>Thursday, July 24, 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Lars K. Jensen AB-BI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3919-E7A2-4C3C-A0C7-59969A73B7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B6AC-D037-4F7C-993A-FDCBA5B961F3}" type="datetime2">
              <a:rPr lang="en-US" smtClean="0"/>
              <a:pPr/>
              <a:t>Thursday, July 24, 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Lars K. Jensen AB-BI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3919-E7A2-4C3C-A0C7-59969A73B7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7010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4DE94-9CB7-4919-B05D-E4CA43F43CD0}" type="datetime2">
              <a:rPr lang="en-US" smtClean="0"/>
              <a:pPr/>
              <a:t>Thursday, July 24, 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Lars K. Jensen AB-BI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3919-E7A2-4C3C-A0C7-59969A73B78E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8"/>
          <p:cNvPicPr>
            <a:picLocks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66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373B-FAC3-433C-8551-C9D5292818AC}" type="datetime2">
              <a:rPr lang="en-US" smtClean="0"/>
              <a:pPr/>
              <a:t>Thursday, July 24, 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Lars K. Jensen AB-BI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3919-E7A2-4C3C-A0C7-59969A73B7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7AAE-7FB6-4846-8A16-2C9C1DE58338}" type="datetime2">
              <a:rPr lang="en-US" smtClean="0"/>
              <a:pPr/>
              <a:t>Thursday, July 24, 2008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Lars K. Jensen AB-BI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3919-E7A2-4C3C-A0C7-59969A73B7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AC61F-8FA5-41AC-9CFC-45FEFF6B31A1}" type="datetime2">
              <a:rPr lang="en-US" smtClean="0"/>
              <a:pPr/>
              <a:t>Thursday, July 24, 2008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Lars K. Jensen AB-BI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3919-E7A2-4C3C-A0C7-59969A73B7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8284F-A7A2-41B4-AF56-4023B91A89EC}" type="datetime2">
              <a:rPr lang="en-US" smtClean="0"/>
              <a:pPr/>
              <a:t>Thursday, July 24, 2008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Lars K. Jensen AB-BI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3919-E7A2-4C3C-A0C7-59969A73B7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3756-ED8B-428A-B3DA-2793B08B2138}" type="datetime2">
              <a:rPr lang="en-US" smtClean="0"/>
              <a:pPr/>
              <a:t>Thursday, July 24, 2008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Lars K. Jensen AB-BI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3919-E7A2-4C3C-A0C7-59969A73B7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4AA2E-22A7-4412-AE04-2C6DA8513C95}" type="datetime2">
              <a:rPr lang="en-US" smtClean="0"/>
              <a:pPr/>
              <a:t>Thursday, July 24, 2008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Lars K. Jensen AB-BI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3919-E7A2-4C3C-A0C7-59969A73B7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DEAD5-A0A2-4674-A289-B90DAFAEACAE}" type="datetime2">
              <a:rPr lang="en-US" smtClean="0"/>
              <a:pPr/>
              <a:t>Thursday, July 24, 2008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Lars K. Jensen AB-BI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3919-E7A2-4C3C-A0C7-59969A73B7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85DF4-9404-4DB8-8C13-E1D7A2529425}" type="datetime2">
              <a:rPr lang="en-US" smtClean="0"/>
              <a:pPr/>
              <a:t>Thursday, July 24, 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Lars K. Jensen AB-BI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73919-E7A2-4C3C-A0C7-59969A73B78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GB" dirty="0" smtClean="0"/>
              <a:t>LHC Injection Test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990600" y="1371600"/>
            <a:ext cx="7696200" cy="4754563"/>
          </a:xfrm>
        </p:spPr>
        <p:txBody>
          <a:bodyPr/>
          <a:lstStyle/>
          <a:p>
            <a:r>
              <a:rPr lang="en-GB" dirty="0" smtClean="0"/>
              <a:t>Reminder of LSS layouts with BI</a:t>
            </a:r>
          </a:p>
          <a:p>
            <a:r>
              <a:rPr lang="en-GB" dirty="0" smtClean="0"/>
              <a:t>Involved systems:</a:t>
            </a:r>
          </a:p>
          <a:p>
            <a:pPr lvl="1"/>
            <a:r>
              <a:rPr lang="en-GB" dirty="0" smtClean="0"/>
              <a:t>BTV</a:t>
            </a:r>
          </a:p>
          <a:p>
            <a:pPr lvl="2"/>
            <a:r>
              <a:rPr lang="en-GB" dirty="0" smtClean="0"/>
              <a:t>LSS2 and LSS3</a:t>
            </a:r>
            <a:endParaRPr lang="en-GB" dirty="0" smtClean="0"/>
          </a:p>
          <a:p>
            <a:pPr lvl="1"/>
            <a:r>
              <a:rPr lang="en-GB" dirty="0" smtClean="0"/>
              <a:t>BPM</a:t>
            </a:r>
          </a:p>
          <a:p>
            <a:pPr lvl="2"/>
            <a:r>
              <a:rPr lang="en-GB" dirty="0" smtClean="0"/>
              <a:t>Position and Intensity</a:t>
            </a:r>
          </a:p>
          <a:p>
            <a:pPr lvl="1"/>
            <a:r>
              <a:rPr lang="en-GB" dirty="0" smtClean="0"/>
              <a:t>BLM</a:t>
            </a:r>
          </a:p>
          <a:p>
            <a:r>
              <a:rPr lang="en-GB" dirty="0" smtClean="0"/>
              <a:t>Date presently foreseen 9+10 August but could slip to the weekend after (DSO)</a:t>
            </a: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C21E3-1C3C-4AAD-89DF-F91467597785}" type="datetime2">
              <a:rPr lang="en-US" smtClean="0"/>
              <a:pPr/>
              <a:t>Thursday, July 24, 2008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Lars K. Jensen AB-BI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52400"/>
            <a:ext cx="7010400" cy="792162"/>
          </a:xfrm>
        </p:spPr>
        <p:txBody>
          <a:bodyPr/>
          <a:lstStyle/>
          <a:p>
            <a:r>
              <a:rPr lang="en-GB" dirty="0" smtClean="0"/>
              <a:t>What’s missing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BTV:</a:t>
            </a:r>
          </a:p>
          <a:p>
            <a:pPr lvl="1"/>
            <a:r>
              <a:rPr lang="en-GB" dirty="0" smtClean="0"/>
              <a:t>Commissioning </a:t>
            </a:r>
            <a:r>
              <a:rPr lang="en-GB" dirty="0" smtClean="0"/>
              <a:t>of BTVST </a:t>
            </a:r>
          </a:p>
          <a:p>
            <a:pPr lvl="1"/>
            <a:r>
              <a:rPr lang="en-GB" dirty="0" smtClean="0"/>
              <a:t>Check video transmission from UJ33</a:t>
            </a:r>
          </a:p>
          <a:p>
            <a:r>
              <a:rPr lang="en-GB" dirty="0" smtClean="0"/>
              <a:t>BLM:</a:t>
            </a:r>
          </a:p>
          <a:p>
            <a:pPr lvl="1"/>
            <a:r>
              <a:rPr lang="en-GB" dirty="0" smtClean="0"/>
              <a:t>Sort out remaining hardware issues</a:t>
            </a:r>
          </a:p>
          <a:p>
            <a:pPr lvl="1"/>
            <a:r>
              <a:rPr lang="en-GB" dirty="0" smtClean="0"/>
              <a:t>Decide on the acquisition mode(</a:t>
            </a:r>
            <a:r>
              <a:rPr lang="en-GB" dirty="0" err="1" smtClean="0"/>
              <a:t>s</a:t>
            </a:r>
            <a:r>
              <a:rPr lang="en-GB" dirty="0" smtClean="0"/>
              <a:t>) used</a:t>
            </a:r>
          </a:p>
          <a:p>
            <a:r>
              <a:rPr lang="en-GB" dirty="0" smtClean="0"/>
              <a:t>BPM:</a:t>
            </a:r>
          </a:p>
          <a:p>
            <a:pPr lvl="1"/>
            <a:r>
              <a:rPr lang="en-GB" dirty="0" smtClean="0"/>
              <a:t>Install missing hardware modules (WBTN+INT)</a:t>
            </a:r>
          </a:p>
          <a:p>
            <a:pPr lvl="1"/>
            <a:r>
              <a:rPr lang="en-GB" dirty="0" smtClean="0"/>
              <a:t>Commission hardware</a:t>
            </a:r>
          </a:p>
          <a:p>
            <a:pPr lvl="1"/>
            <a:r>
              <a:rPr lang="en-GB" dirty="0" smtClean="0"/>
              <a:t>Calibrate and store values in LSA database</a:t>
            </a:r>
          </a:p>
          <a:p>
            <a:pPr lvl="1"/>
            <a:r>
              <a:rPr lang="en-GB" dirty="0" smtClean="0"/>
              <a:t>Commission software including LSA concentrator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4DE94-9CB7-4919-B05D-E4CA43F43CD0}" type="datetime2">
              <a:rPr lang="en-US" smtClean="0"/>
              <a:pPr/>
              <a:t>Thursday, July 24, 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Lars K. Jensen AB-BI</a:t>
            </a:r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GB" dirty="0" smtClean="0"/>
              <a:t>LSS layouts 2L, 2R, 3L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56096-CA32-41EF-8B47-15ABD0BA851E}" type="datetime2">
              <a:rPr lang="en-US" smtClean="0"/>
              <a:pPr/>
              <a:t>Thursday, July 24, 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Lars K. Jensen AB-BI</a:t>
            </a:r>
            <a:endParaRPr lang="en-GB"/>
          </a:p>
        </p:txBody>
      </p:sp>
      <p:pic>
        <p:nvPicPr>
          <p:cNvPr id="21506" name="Picture 2" descr="\\cern.ch\dfs\Users\l\ljensen\Desktop\lss2_lef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066800"/>
            <a:ext cx="8297120" cy="1676400"/>
          </a:xfrm>
          <a:prstGeom prst="rect">
            <a:avLst/>
          </a:prstGeom>
          <a:noFill/>
        </p:spPr>
      </p:pic>
      <p:pic>
        <p:nvPicPr>
          <p:cNvPr id="21507" name="Picture 3" descr="\\cern.ch\dfs\Users\l\ljensen\Desktop\lss2_righ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2819400"/>
            <a:ext cx="8305800" cy="1524001"/>
          </a:xfrm>
          <a:prstGeom prst="rect">
            <a:avLst/>
          </a:prstGeom>
          <a:noFill/>
        </p:spPr>
      </p:pic>
      <p:pic>
        <p:nvPicPr>
          <p:cNvPr id="21508" name="Picture 4" descr="\\cern.ch\dfs\Users\l\ljensen\Desktop\lss3_left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4419600"/>
            <a:ext cx="8229600" cy="2188883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4343400" y="1447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BPMWI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19800" y="14478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BPMSX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91400" y="1447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BPMSW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62200" y="40386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BPMSX</a:t>
            </a:r>
            <a:endParaRPr lang="en-GB" dirty="0">
              <a:solidFill>
                <a:srgbClr val="0070C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124200" y="4267200"/>
            <a:ext cx="3733800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371600" y="6172200"/>
            <a:ext cx="3733800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105400" y="23622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BTVST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52800" y="57150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BTVM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581400" y="3962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BPMWB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66800" y="4038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BPMSW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276600" y="14478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BTVSI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362200" y="14478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BTVSI</a:t>
            </a:r>
            <a:endParaRPr lang="en-GB" dirty="0">
              <a:solidFill>
                <a:srgbClr val="FF0000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5105400" y="6019800"/>
            <a:ext cx="3581400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400800" y="6096000"/>
            <a:ext cx="762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????</a:t>
            </a:r>
            <a:endParaRPr lang="en-GB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BTV (screens)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4876799"/>
          </a:xfrm>
        </p:spPr>
        <p:txBody>
          <a:bodyPr/>
          <a:lstStyle/>
          <a:p>
            <a:pPr lvl="1"/>
            <a:r>
              <a:rPr lang="en-GB" dirty="0" smtClean="0">
                <a:solidFill>
                  <a:srgbClr val="00B050"/>
                </a:solidFill>
              </a:rPr>
              <a:t>TI2.BTVI.29506 (MSI entry)</a:t>
            </a:r>
          </a:p>
          <a:p>
            <a:pPr lvl="1"/>
            <a:r>
              <a:rPr lang="en-GB" dirty="0" smtClean="0">
                <a:solidFill>
                  <a:srgbClr val="00B050"/>
                </a:solidFill>
              </a:rPr>
              <a:t>LHC.BTVSS.6L2.B1 (MSI exit)</a:t>
            </a:r>
          </a:p>
          <a:p>
            <a:pPr lvl="1"/>
            <a:r>
              <a:rPr lang="en-GB" dirty="0" smtClean="0">
                <a:solidFill>
                  <a:srgbClr val="00B050"/>
                </a:solidFill>
              </a:rPr>
              <a:t>LHC.BTVSI.A5L2.B1 (MKI entry)</a:t>
            </a:r>
          </a:p>
          <a:p>
            <a:pPr lvl="1"/>
            <a:r>
              <a:rPr lang="en-GB" dirty="0" smtClean="0">
                <a:solidFill>
                  <a:srgbClr val="00B050"/>
                </a:solidFill>
              </a:rPr>
              <a:t>LHC.BTVSI.C5L2.B1 (MKI exit)</a:t>
            </a:r>
          </a:p>
          <a:p>
            <a:pPr lvl="1"/>
            <a:r>
              <a:rPr lang="en-GB" dirty="0" smtClean="0">
                <a:solidFill>
                  <a:srgbClr val="00B050"/>
                </a:solidFill>
              </a:rPr>
              <a:t>LHC.BTVST.A4L2.B1 (TDI entry)</a:t>
            </a:r>
          </a:p>
          <a:p>
            <a:pPr lvl="2"/>
            <a:r>
              <a:rPr lang="en-GB" dirty="0" smtClean="0">
                <a:solidFill>
                  <a:srgbClr val="00B050"/>
                </a:solidFill>
              </a:rPr>
              <a:t>Bake-out finished last week</a:t>
            </a:r>
            <a:endParaRPr lang="en-GB" b="1" dirty="0" smtClean="0">
              <a:solidFill>
                <a:srgbClr val="00B050"/>
              </a:solidFill>
            </a:endParaRPr>
          </a:p>
          <a:p>
            <a:pPr lvl="3"/>
            <a:r>
              <a:rPr lang="en-GB" dirty="0" smtClean="0">
                <a:solidFill>
                  <a:srgbClr val="00B050"/>
                </a:solidFill>
              </a:rPr>
              <a:t>Hardware installation finished this week</a:t>
            </a:r>
          </a:p>
          <a:p>
            <a:pPr lvl="3"/>
            <a:r>
              <a:rPr lang="en-GB" dirty="0" smtClean="0">
                <a:solidFill>
                  <a:srgbClr val="00B050"/>
                </a:solidFill>
              </a:rPr>
              <a:t>A few hours needed to complete system commissioning</a:t>
            </a:r>
          </a:p>
          <a:p>
            <a:pPr lvl="1"/>
            <a:r>
              <a:rPr lang="en-GB" dirty="0" smtClean="0">
                <a:solidFill>
                  <a:srgbClr val="00B050"/>
                </a:solidFill>
              </a:rPr>
              <a:t>LHC.BTVM.7L3.B1</a:t>
            </a: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09CAE-1475-453D-9403-AFADF41FADD6}" type="datetime2">
              <a:rPr lang="en-US" smtClean="0"/>
              <a:pPr/>
              <a:t>Thursday, July 24, 2008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Lars K. Jensen AB-BI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BPM system for beam#1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34000" y="1600201"/>
            <a:ext cx="3581400" cy="2133600"/>
          </a:xfrm>
        </p:spPr>
        <p:txBody>
          <a:bodyPr/>
          <a:lstStyle/>
          <a:p>
            <a:r>
              <a:rPr lang="en-GB" dirty="0" smtClean="0"/>
              <a:t>A total of  16 (TI2 + LSS2) +27 (2R) + 26 (3L) + 2 (LSS3) = 71 BPMs (+?)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76B-26F5-4AFE-9510-DC399C4D5977}" type="datetime2">
              <a:rPr lang="en-US" smtClean="0"/>
              <a:pPr/>
              <a:t>Thursday, July 24, 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Lars K. Jensen AB-BI</a:t>
            </a:r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0" y="1066800"/>
          <a:ext cx="4572000" cy="5181610"/>
        </p:xfrm>
        <a:graphic>
          <a:graphicData uri="http://schemas.openxmlformats.org/drawingml/2006/table">
            <a:tbl>
              <a:tblPr/>
              <a:tblGrid>
                <a:gridCol w="1771519"/>
                <a:gridCol w="1751960"/>
                <a:gridCol w="1048521"/>
              </a:tblGrid>
              <a:tr h="2508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BPM Name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Comment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Position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BPMIH.29304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Last HOR BPMI in TI2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BPMIV.29504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Last VER BPMI in TI2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913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Injection point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BPMYB.5L2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Q5L2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BPMYB.4L2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Q4L2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BPMWI.4L2</a:t>
                      </a:r>
                      <a:endParaRPr lang="en-US" sz="120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Warm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913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TDI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BPMSX.4L2</a:t>
                      </a:r>
                      <a:endParaRPr lang="en-US" sz="120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Warm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D1L2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BPMS.2L2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Cold (rotated 45 degrees)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Q2L2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BPMSW.1L2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Warm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Q1L2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913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Calibri"/>
                        </a:rPr>
                        <a:t>IP2 (ALICE)</a:t>
                      </a:r>
                      <a:endParaRPr lang="en-US" sz="1200" b="1" i="0" u="none" strike="noStrike" dirty="0">
                        <a:solidFill>
                          <a:srgbClr val="00B050"/>
                        </a:solidFill>
                        <a:latin typeface="Calibri"/>
                      </a:endParaRP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BPMSW.1R2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Warm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Q1R2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BPMS.2R2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Cold (rotated 45 degrees)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Q2R2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BPMSX.4R2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Warm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D1R2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BPMWB.4R2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Warm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BPMYB.4R2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Q4R2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BPMR.5R2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Q5R2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BPM.6R2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Q6R1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BPM_A.7R2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Q7R2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913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28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Arc </a:t>
                      </a:r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Calibri"/>
                        </a:rPr>
                        <a:t>2-3</a:t>
                      </a:r>
                    </a:p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B050"/>
                          </a:solidFill>
                          <a:latin typeface="Calibri"/>
                        </a:rPr>
                        <a:t>(Q8R2 </a:t>
                      </a:r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latin typeface="Calibri"/>
                        </a:rPr>
                        <a:t>-&gt; Q8L3)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Continuous cryostat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913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latin typeface="Calibri"/>
                        </a:rPr>
                        <a:t>BPM.7L3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Q7L3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0070C0"/>
                          </a:solidFill>
                          <a:latin typeface="Calibri"/>
                        </a:rPr>
                        <a:t>BPM.6L3</a:t>
                      </a:r>
                      <a:endParaRPr lang="en-US" sz="1200" b="1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Q6L3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99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BPMWE.5L3</a:t>
                      </a: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Warm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Q5L3 ??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7007" marR="7007" marT="70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52400"/>
            <a:ext cx="6934200" cy="1020762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GB" sz="4400" dirty="0" smtClean="0"/>
              <a:t>BPM (Position)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24400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Installation and commissioning of tunnel electronics in LSS2 (L+R) required</a:t>
            </a:r>
          </a:p>
          <a:p>
            <a:r>
              <a:rPr lang="en-GB" dirty="0" smtClean="0"/>
              <a:t>BPM status:</a:t>
            </a:r>
            <a:endParaRPr lang="en-GB" dirty="0" smtClean="0"/>
          </a:p>
          <a:p>
            <a:pPr lvl="1"/>
            <a:r>
              <a:rPr lang="en-GB" dirty="0" smtClean="0"/>
              <a:t>All BPMs now connected to cables</a:t>
            </a:r>
          </a:p>
          <a:p>
            <a:pPr lvl="1"/>
            <a:r>
              <a:rPr lang="en-GB" dirty="0" smtClean="0"/>
              <a:t>Rest of the work will take place in UA23/27 and on the surface (SR2 and SR3)</a:t>
            </a:r>
          </a:p>
          <a:p>
            <a:r>
              <a:rPr lang="en-GB" dirty="0" smtClean="0"/>
              <a:t>A total of 6 front-end systems </a:t>
            </a:r>
            <a:r>
              <a:rPr lang="en-GB" dirty="0" smtClean="0"/>
              <a:t>(LSA </a:t>
            </a:r>
            <a:r>
              <a:rPr lang="en-GB" dirty="0" smtClean="0"/>
              <a:t>concentrator</a:t>
            </a:r>
            <a:r>
              <a:rPr lang="en-GB" dirty="0" smtClean="0"/>
              <a:t>)</a:t>
            </a:r>
            <a:endParaRPr lang="en-GB" dirty="0" smtClean="0"/>
          </a:p>
          <a:p>
            <a:r>
              <a:rPr lang="en-GB" dirty="0" smtClean="0"/>
              <a:t>FIFO acquisition mode used, triggered using </a:t>
            </a:r>
            <a:r>
              <a:rPr lang="en-GB" dirty="0" smtClean="0"/>
              <a:t>LHC </a:t>
            </a:r>
            <a:r>
              <a:rPr lang="en-GB" dirty="0" smtClean="0"/>
              <a:t>injection events (no need for LHC BST)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A70D-35F5-42FB-9683-232FAE82FECB}" type="datetime2">
              <a:rPr lang="en-US" smtClean="0"/>
              <a:pPr/>
              <a:t>Thursday, July 24, 2008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Lars K. Jensen AB-BI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BPM intensity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2133600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Intensity</a:t>
            </a:r>
          </a:p>
          <a:p>
            <a:pPr lvl="1"/>
            <a:r>
              <a:rPr lang="en-GB" dirty="0" smtClean="0"/>
              <a:t>A single (few) intensity module(</a:t>
            </a:r>
            <a:r>
              <a:rPr lang="en-GB" dirty="0" err="1" smtClean="0"/>
              <a:t>s</a:t>
            </a:r>
            <a:r>
              <a:rPr lang="en-GB" dirty="0" smtClean="0"/>
              <a:t>) can be installed anywhere in the LHC ring (we propose Q8 point 3L)</a:t>
            </a:r>
          </a:p>
          <a:p>
            <a:pPr lvl="2"/>
            <a:r>
              <a:rPr lang="en-GB" dirty="0" smtClean="0"/>
              <a:t>Provides ~10% absolute accuracy with pilot bunches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69B1D-C77D-441D-A264-225289402382}" type="datetime2">
              <a:rPr lang="en-US" smtClean="0"/>
              <a:pPr/>
              <a:t>Thursday, July 24, 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Lars K. Jensen AB-BI</a:t>
            </a:r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BLM LHC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029200"/>
          </a:xfrm>
        </p:spPr>
        <p:txBody>
          <a:bodyPr>
            <a:normAutofit fontScale="55000" lnSpcReduction="20000"/>
          </a:bodyPr>
          <a:lstStyle/>
          <a:p>
            <a:r>
              <a:rPr lang="en-GB" dirty="0" smtClean="0"/>
              <a:t>We expect few (single) data bins with loss values (40usec) for a pilot bunch</a:t>
            </a:r>
          </a:p>
          <a:p>
            <a:pPr lvl="1">
              <a:buNone/>
            </a:pPr>
            <a:r>
              <a:rPr lang="en-GB" dirty="0" smtClean="0"/>
              <a:t>(maybe different around the collimator used as dump ?)</a:t>
            </a:r>
          </a:p>
          <a:p>
            <a:r>
              <a:rPr lang="en-GB" dirty="0" smtClean="0"/>
              <a:t>Acquisitions could be based on either of (or all ?):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smtClean="0"/>
              <a:t>“Standard” running sum (1second integration at 1Hz, good choice) </a:t>
            </a:r>
          </a:p>
          <a:p>
            <a:pPr lvl="2"/>
            <a:r>
              <a:rPr lang="en-GB" dirty="0" smtClean="0">
                <a:solidFill>
                  <a:srgbClr val="00B050"/>
                </a:solidFill>
              </a:rPr>
              <a:t>Already included in the logging, doesn’t need LHC BST</a:t>
            </a:r>
          </a:p>
          <a:p>
            <a:pPr lvl="2"/>
            <a:r>
              <a:rPr lang="en-GB" dirty="0" smtClean="0">
                <a:solidFill>
                  <a:srgbClr val="FF0000"/>
                </a:solidFill>
              </a:rPr>
              <a:t>Would show up as a ‘blip’ lasting 1second on a fixed-display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smtClean="0"/>
              <a:t>“Capture” triggered with dedicated LHC timing event (a few msec before actual injection)</a:t>
            </a:r>
          </a:p>
          <a:p>
            <a:pPr lvl="2"/>
            <a:r>
              <a:rPr lang="en-GB" dirty="0" smtClean="0"/>
              <a:t>Needs LHC BST for freezing hardware buffer</a:t>
            </a:r>
          </a:p>
          <a:p>
            <a:pPr lvl="2"/>
            <a:r>
              <a:rPr lang="en-GB" dirty="0" smtClean="0"/>
              <a:t>40 micro-second sampling with depth = 2048 (82msec)</a:t>
            </a:r>
          </a:p>
          <a:p>
            <a:pPr lvl="2"/>
            <a:r>
              <a:rPr lang="en-GB" dirty="0" smtClean="0"/>
              <a:t>Integrate all values to give single value per BPM (front-end or LSA) ??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smtClean="0"/>
              <a:t>“</a:t>
            </a:r>
            <a:r>
              <a:rPr lang="en-GB" dirty="0" err="1" smtClean="0"/>
              <a:t>Xpoc</a:t>
            </a:r>
            <a:r>
              <a:rPr lang="en-GB" dirty="0" smtClean="0"/>
              <a:t>” buffer triggered with dedicated LHC timing event at the time of the injection</a:t>
            </a:r>
          </a:p>
          <a:p>
            <a:pPr lvl="2"/>
            <a:r>
              <a:rPr lang="en-GB" dirty="0" smtClean="0"/>
              <a:t>Needs LHC BST for freezing hardware buffer</a:t>
            </a:r>
          </a:p>
          <a:p>
            <a:pPr lvl="2"/>
            <a:r>
              <a:rPr lang="en-GB" dirty="0" smtClean="0"/>
              <a:t>40 micro-second sampling with depth = 200 (8 msec)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BLM LSA concentrator to be commissioned for </a:t>
            </a:r>
            <a:r>
              <a:rPr lang="en-GB" dirty="0" err="1" smtClean="0">
                <a:solidFill>
                  <a:srgbClr val="FF0000"/>
                </a:solidFill>
              </a:rPr>
              <a:t>Xpoc</a:t>
            </a:r>
            <a:r>
              <a:rPr lang="en-GB" dirty="0" smtClean="0">
                <a:solidFill>
                  <a:srgbClr val="FF0000"/>
                </a:solidFill>
              </a:rPr>
              <a:t> and “Capture”</a:t>
            </a:r>
          </a:p>
          <a:p>
            <a:pPr lvl="1"/>
            <a:r>
              <a:rPr lang="en-GB" dirty="0" smtClean="0"/>
              <a:t>5 BLM front-end systems (2L, 2C, 2R, 3L, 3C) required</a:t>
            </a:r>
          </a:p>
          <a:p>
            <a:pPr lvl="1"/>
            <a:r>
              <a:rPr lang="en-GB" dirty="0" smtClean="0"/>
              <a:t>State of application(</a:t>
            </a:r>
            <a:r>
              <a:rPr lang="en-GB" dirty="0" err="1" smtClean="0"/>
              <a:t>s</a:t>
            </a:r>
            <a:r>
              <a:rPr lang="en-GB" dirty="0" smtClean="0"/>
              <a:t>) and fixed-displays ?</a:t>
            </a:r>
          </a:p>
          <a:p>
            <a:r>
              <a:rPr lang="en-GB" dirty="0" smtClean="0"/>
              <a:t>A few hardware issues to be sorted (point 2 and 3)</a:t>
            </a:r>
          </a:p>
          <a:p>
            <a:r>
              <a:rPr lang="en-GB" dirty="0" smtClean="0"/>
              <a:t>Include connections to BIC with thresholds ?</a:t>
            </a:r>
          </a:p>
          <a:p>
            <a:r>
              <a:rPr lang="en-GB" dirty="0" smtClean="0"/>
              <a:t>Enough time for radioactive source test ?</a:t>
            </a:r>
          </a:p>
          <a:p>
            <a:r>
              <a:rPr lang="en-GB" dirty="0" smtClean="0"/>
              <a:t>List of </a:t>
            </a:r>
            <a:r>
              <a:rPr lang="en-GB" dirty="0" err="1" smtClean="0"/>
              <a:t>BLMs</a:t>
            </a:r>
            <a:r>
              <a:rPr lang="en-GB" dirty="0" smtClean="0"/>
              <a:t> on next slide, enough or add ‘mobile/extra’ ones?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F15AB-8354-41AE-8F57-00FD47C1D408}" type="datetime2">
              <a:rPr lang="en-US" smtClean="0"/>
              <a:pPr/>
              <a:t>Thursday, July 24, 2008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Lars K. Jensen AB-BI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GB" dirty="0" smtClean="0"/>
              <a:t>BLM monitors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1219200"/>
            <a:ext cx="3657600" cy="68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LSS3 L (Q6):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23E0-C9FA-4762-8F4F-56BE4B316440}" type="datetime2">
              <a:rPr lang="en-US" smtClean="0"/>
              <a:pPr/>
              <a:t>Thursday, July 24, 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Lars K. Jensen AB-BI</a:t>
            </a:r>
            <a:endParaRPr lang="en-GB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143001"/>
            <a:ext cx="4038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LSS2 L+R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200" b="1" dirty="0" smtClean="0"/>
              <a:t>(+BLMI monitors on MSI and MKI)</a:t>
            </a:r>
            <a:endParaRPr kumimoji="0" lang="en-US" sz="4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" y="1828800"/>
          <a:ext cx="4114801" cy="4185132"/>
        </p:xfrm>
        <a:graphic>
          <a:graphicData uri="http://schemas.openxmlformats.org/drawingml/2006/table">
            <a:tbl>
              <a:tblPr/>
              <a:tblGrid>
                <a:gridCol w="697917"/>
                <a:gridCol w="523437"/>
                <a:gridCol w="508898"/>
                <a:gridCol w="697917"/>
                <a:gridCol w="697917"/>
                <a:gridCol w="450738"/>
                <a:gridCol w="537977"/>
              </a:tblGrid>
              <a:tr h="298938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7030A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smtClean="0">
                          <a:solidFill>
                            <a:srgbClr val="7030A0"/>
                          </a:solidFill>
                          <a:latin typeface="Calibri"/>
                        </a:rPr>
                        <a:t>LEFT</a:t>
                      </a:r>
                      <a:endParaRPr lang="en-US" sz="1100" b="1" i="0" u="none" strike="noStrike" dirty="0">
                        <a:solidFill>
                          <a:srgbClr val="7030A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7030A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7030A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7030A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smtClean="0">
                          <a:solidFill>
                            <a:srgbClr val="7030A0"/>
                          </a:solidFill>
                          <a:latin typeface="Calibri"/>
                        </a:rPr>
                        <a:t>RIGHT</a:t>
                      </a:r>
                      <a:endParaRPr lang="en-US" sz="1100" b="1" i="0" u="none" strike="noStrike" dirty="0">
                        <a:solidFill>
                          <a:srgbClr val="7030A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7030A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93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latin typeface="Calibri"/>
                        </a:rPr>
                        <a:t>Position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7030A0"/>
                          </a:solidFill>
                          <a:latin typeface="Calibri"/>
                        </a:rPr>
                        <a:t>#IC</a:t>
                      </a:r>
                      <a:endParaRPr lang="en-US" sz="1100" b="1" i="0" u="none" strike="noStrike" dirty="0">
                        <a:solidFill>
                          <a:srgbClr val="7030A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7030A0"/>
                          </a:solidFill>
                          <a:latin typeface="Calibri"/>
                        </a:rPr>
                        <a:t>#SEM</a:t>
                      </a:r>
                      <a:endParaRPr lang="en-US" sz="1100" b="1" i="0" u="none" strike="noStrike" dirty="0">
                        <a:solidFill>
                          <a:srgbClr val="7030A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7030A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latin typeface="Calibri"/>
                        </a:rPr>
                        <a:t>Position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7030A0"/>
                          </a:solidFill>
                          <a:latin typeface="Calibri"/>
                        </a:rPr>
                        <a:t>#IC</a:t>
                      </a:r>
                      <a:endParaRPr lang="en-US" sz="1100" b="1" i="0" u="none" strike="noStrike" dirty="0">
                        <a:solidFill>
                          <a:srgbClr val="7030A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7030A0"/>
                          </a:solidFill>
                          <a:latin typeface="Calibri"/>
                        </a:rPr>
                        <a:t>#SEM</a:t>
                      </a:r>
                      <a:endParaRPr lang="en-US" sz="1100" b="1" i="0" u="none" strike="noStrike" dirty="0">
                        <a:solidFill>
                          <a:srgbClr val="7030A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9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MSIB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BPMSW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9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MSIA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MQXA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9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MQXB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9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MBX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9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MBRC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TCTVB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9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TCTH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TCLIA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9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TDI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TCTH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9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TCTVB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MBRC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9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MBX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9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MQXA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9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MQXB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TCLIB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93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BPMSW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257800" y="2057400"/>
          <a:ext cx="2209800" cy="1495425"/>
        </p:xfrm>
        <a:graphic>
          <a:graphicData uri="http://schemas.openxmlformats.org/drawingml/2006/table">
            <a:tbl>
              <a:tblPr/>
              <a:tblGrid>
                <a:gridCol w="736600"/>
                <a:gridCol w="736600"/>
                <a:gridCol w="7366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7030A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7030A0"/>
                          </a:solidFill>
                          <a:latin typeface="Calibri"/>
                        </a:rPr>
                        <a:t>LEFT</a:t>
                      </a:r>
                      <a:endParaRPr lang="en-US" sz="1100" b="1" i="0" u="none" strike="noStrike" dirty="0">
                        <a:solidFill>
                          <a:srgbClr val="7030A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7030A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latin typeface="Calibri"/>
                        </a:rPr>
                        <a:t>Position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7030A0"/>
                          </a:solidFill>
                          <a:latin typeface="Calibri"/>
                        </a:rPr>
                        <a:t>#IC</a:t>
                      </a:r>
                      <a:endParaRPr lang="en-US" sz="1100" b="1" i="0" u="none" strike="noStrike" dirty="0">
                        <a:solidFill>
                          <a:srgbClr val="7030A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7030A0"/>
                          </a:solidFill>
                          <a:latin typeface="Calibri"/>
                        </a:rPr>
                        <a:t>#SEM</a:t>
                      </a:r>
                      <a:endParaRPr lang="en-US" sz="1100" b="1" i="0" u="none" strike="noStrike" dirty="0">
                        <a:solidFill>
                          <a:srgbClr val="7030A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TCLA (B2)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TCP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TCHSH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TCAPA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334000" y="4495800"/>
          <a:ext cx="1828800" cy="1049655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7030A0"/>
                          </a:solidFill>
                          <a:latin typeface="Calibri"/>
                        </a:rPr>
                        <a:t>Position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7030A0"/>
                          </a:solidFill>
                          <a:latin typeface="Calibri"/>
                        </a:rPr>
                        <a:t>#IC</a:t>
                      </a:r>
                      <a:endParaRPr lang="en-US" sz="1100" b="1" i="0" u="none" strike="noStrike" dirty="0">
                        <a:solidFill>
                          <a:srgbClr val="7030A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smtClean="0">
                          <a:solidFill>
                            <a:srgbClr val="7030A0"/>
                          </a:solidFill>
                          <a:latin typeface="Calibri"/>
                        </a:rPr>
                        <a:t>#SEM</a:t>
                      </a:r>
                      <a:endParaRPr lang="en-US" sz="1100" b="1" i="0" u="none" strike="noStrike" dirty="0">
                        <a:solidFill>
                          <a:srgbClr val="7030A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MQ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MBA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MBB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>
          <a:xfrm>
            <a:off x="5181600" y="4038600"/>
            <a:ext cx="3200400" cy="533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ARC standard: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GB" dirty="0" smtClean="0"/>
              <a:t>What’s planned (so far)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054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Commission TI 2 end, injection and thread to IR3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Commission trajectory acquisition and correction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Polarity checks (BPMs and correctors)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Commission Beam Loss Monitor system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Optics measurements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Aperture checks</a:t>
            </a:r>
          </a:p>
          <a:p>
            <a:r>
              <a:rPr lang="en-US" dirty="0" smtClean="0"/>
              <a:t>Effect of magnetic cycle</a:t>
            </a:r>
          </a:p>
          <a:p>
            <a:r>
              <a:rPr lang="en-US" dirty="0" smtClean="0"/>
              <a:t>Field quality checks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(Quench limits and BLM response)</a:t>
            </a:r>
          </a:p>
          <a:p>
            <a:r>
              <a:rPr lang="en-US" dirty="0" smtClean="0"/>
              <a:t>Setting up of injection machine protection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More discussions starting this afternoon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4902-C6F6-447B-B54D-872E6610EBFA}" type="datetime2">
              <a:rPr lang="en-US" smtClean="0"/>
              <a:pPr/>
              <a:t>Thursday, July 24, 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Lars K. Jensen AB-BI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1379</TotalTime>
  <Words>851</Words>
  <Application>Microsoft Office PowerPoint</Application>
  <PresentationFormat>On-screen Show (4:3)</PresentationFormat>
  <Paragraphs>257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LHC Injection Test</vt:lpstr>
      <vt:lpstr>LSS layouts 2L, 2R, 3L</vt:lpstr>
      <vt:lpstr>BTV (screens)</vt:lpstr>
      <vt:lpstr>BPM system for beam#1</vt:lpstr>
      <vt:lpstr>BPM (Position)</vt:lpstr>
      <vt:lpstr>BPM intensity</vt:lpstr>
      <vt:lpstr>BLM LHC</vt:lpstr>
      <vt:lpstr>BLM monitors</vt:lpstr>
      <vt:lpstr>What’s planned (so far)</vt:lpstr>
      <vt:lpstr>What’s missing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LHC Injection Test</dc:title>
  <dc:creator>ljensen</dc:creator>
  <cp:lastModifiedBy>ljensen</cp:lastModifiedBy>
  <cp:revision>97</cp:revision>
  <dcterms:created xsi:type="dcterms:W3CDTF">2008-07-11T06:47:27Z</dcterms:created>
  <dcterms:modified xsi:type="dcterms:W3CDTF">2008-07-24T07:41:38Z</dcterms:modified>
</cp:coreProperties>
</file>