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8" r:id="rId3"/>
    <p:sldId id="269" r:id="rId4"/>
    <p:sldId id="270" r:id="rId5"/>
    <p:sldId id="271" r:id="rId6"/>
    <p:sldId id="273" r:id="rId7"/>
    <p:sldId id="274" r:id="rId8"/>
    <p:sldId id="280" r:id="rId9"/>
    <p:sldId id="281" r:id="rId10"/>
    <p:sldId id="279" r:id="rId11"/>
    <p:sldId id="282" r:id="rId12"/>
    <p:sldId id="277" r:id="rId13"/>
    <p:sldId id="275" r:id="rId14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3"/>
    <a:srgbClr val="FFDC6D"/>
    <a:srgbClr val="CCCC00"/>
    <a:srgbClr val="E5E87E"/>
    <a:srgbClr val="00000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856" autoAdjust="0"/>
    <p:restoredTop sz="94660"/>
  </p:normalViewPr>
  <p:slideViewPr>
    <p:cSldViewPr>
      <p:cViewPr varScale="1">
        <p:scale>
          <a:sx n="106" d="100"/>
          <a:sy n="10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FE36-86CF-4048-93EA-9F1B89C78590}" type="datetimeFigureOut">
              <a:rPr lang="en-US" smtClean="0"/>
              <a:pPr/>
              <a:t>7/24/2008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3DB18-F312-460F-9837-49857E9511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468AF-A12B-4B06-88F3-9A9B0EA728D0}" type="datetimeFigureOut">
              <a:rPr lang="en-US" smtClean="0"/>
              <a:pPr/>
              <a:t>7/24/2008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7E03-57A3-4BE4-B04A-EF790FC2ECB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7E03-57A3-4BE4-B04A-EF790FC2ECB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18F6-01C5-4D7C-9C3A-D868235E5714}" type="datetimeFigureOut">
              <a:rPr lang="en-US" smtClean="0"/>
              <a:pPr/>
              <a:t>7/24/2008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7C74E-6565-46A8-B233-73BA7B7555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Injection Test </a:t>
            </a:r>
            <a:r>
              <a:rPr lang="en-GB" sz="3200" dirty="0" smtClean="0"/>
              <a:t>: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200" i="1" dirty="0" smtClean="0"/>
              <a:t>Status of the Beam Interlock System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GB" sz="3600" i="1" dirty="0"/>
          </a:p>
        </p:txBody>
      </p:sp>
      <p:sp>
        <p:nvSpPr>
          <p:cNvPr id="3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Autofit/>
          </a:bodyPr>
          <a:lstStyle/>
          <a:p>
            <a:r>
              <a:rPr lang="fr-CH" sz="3200" dirty="0" smtClean="0"/>
              <a:t>Test Plans…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0"/>
            <a:ext cx="7086600" cy="21336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Carry on the BIS preparation for circulating beams:</a:t>
            </a:r>
          </a:p>
          <a:p>
            <a:pPr lvl="1"/>
            <a:r>
              <a:rPr lang="en-GB" sz="1600" dirty="0" smtClean="0"/>
              <a:t>Complete commissioning part with Users systems</a:t>
            </a:r>
          </a:p>
          <a:p>
            <a:pPr lvl="1"/>
            <a:r>
              <a:rPr lang="en-GB" sz="1600" dirty="0" smtClean="0"/>
              <a:t>endurance test, UTC alignment, improvement of monitoring software,... </a:t>
            </a:r>
          </a:p>
          <a:p>
            <a:r>
              <a:rPr lang="en-GB" sz="2000" dirty="0" smtClean="0"/>
              <a:t>in //: Perform tests with key systems: VAC, PIC,…</a:t>
            </a:r>
          </a:p>
          <a:p>
            <a:r>
              <a:rPr lang="en-GB" sz="2000" dirty="0" smtClean="0"/>
              <a:t>(re)Check connection with Access system</a:t>
            </a:r>
          </a:p>
          <a:p>
            <a:r>
              <a:rPr lang="en-GB" sz="2000" dirty="0" smtClean="0"/>
              <a:t>Test of the Probe_Beam_Flag with SPS beam</a:t>
            </a:r>
            <a:endParaRPr lang="en-GB" sz="2000" dirty="0"/>
          </a:p>
        </p:txBody>
      </p:sp>
      <p:sp>
        <p:nvSpPr>
          <p:cNvPr id="4" name="Down Arrow 3"/>
          <p:cNvSpPr/>
          <p:nvPr/>
        </p:nvSpPr>
        <p:spPr>
          <a:xfrm>
            <a:off x="990600" y="990600"/>
            <a:ext cx="3048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9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8/9 August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990600" y="3810000"/>
            <a:ext cx="3048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4267200"/>
            <a:ext cx="7086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noProof="0" dirty="0" smtClean="0"/>
              <a:t>BIS ready for Injection Test</a:t>
            </a:r>
            <a:r>
              <a:rPr lang="en-GB" sz="2000" noProof="0" dirty="0" smtClean="0">
                <a:latin typeface="Arial"/>
                <a:cs typeface="Arial"/>
              </a:rPr>
              <a:t>:</a:t>
            </a:r>
            <a:endParaRPr lang="en-GB" sz="2000" noProof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GB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PCs and FMCMs after Ti2-TED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aseline="0" noProof="0" dirty="0" smtClean="0"/>
              <a:t>Test</a:t>
            </a:r>
            <a:r>
              <a:rPr lang="en-GB" sz="2000" noProof="0" dirty="0" smtClean="0"/>
              <a:t> of full Master-BIC logic (only be done with TED out)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noProof="0" dirty="0" smtClean="0"/>
              <a:t>Check of the User Permits for Injection BIS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Check of the User Permits for LHC-ring BIS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3276600"/>
            <a:ext cx="7848600" cy="3810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CH" sz="2000" dirty="0" smtClean="0">
                <a:solidFill>
                  <a:schemeClr val="accent2">
                    <a:lumMod val="75000"/>
                  </a:schemeClr>
                </a:solidFill>
              </a:rPr>
              <a:t>? of August =&gt;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Disable all channels that are not ready in Injection Test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0" y="3733800"/>
            <a:ext cx="5029200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Wingdings" pitchFamily="2" charset="2"/>
                <a:sym typeface="Wingdings"/>
              </a:rPr>
              <a:t>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 LHC Safe_Beam_Flag forced to TRUE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Quick conclusions: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373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sz="2200" dirty="0" smtClean="0"/>
          </a:p>
          <a:p>
            <a:pPr lvl="0"/>
            <a:r>
              <a:rPr lang="en-GB" sz="3100" b="1" dirty="0" smtClean="0"/>
              <a:t>BIS is currently ready for Injection Test</a:t>
            </a:r>
          </a:p>
          <a:p>
            <a:pPr lvl="0"/>
            <a:endParaRPr lang="en-GB" sz="3100" dirty="0" smtClean="0"/>
          </a:p>
          <a:p>
            <a:pPr lvl="0"/>
            <a:r>
              <a:rPr lang="en-GB" sz="3100" dirty="0" smtClean="0"/>
              <a:t>Carry on preparation for circulating beams.</a:t>
            </a:r>
          </a:p>
          <a:p>
            <a:pPr lvl="0"/>
            <a:r>
              <a:rPr lang="en-GB" sz="3100" dirty="0" smtClean="0"/>
              <a:t>In //: already perform (with OP) check-out with key systems</a:t>
            </a:r>
          </a:p>
          <a:p>
            <a:pPr lvl="0"/>
            <a:endParaRPr lang="en-GB" sz="3100" dirty="0" smtClean="0"/>
          </a:p>
          <a:p>
            <a:pPr lvl="0"/>
            <a:r>
              <a:rPr lang="en-GB" sz="3100" dirty="0" smtClean="0"/>
              <a:t>Few days before 8/9 August: we must finalise which systems are at last not ready =&gt; disable corresponding inputs</a:t>
            </a:r>
          </a:p>
          <a:p>
            <a:pPr lvl="0"/>
            <a:endParaRPr lang="fr-CH" sz="3100" b="1" dirty="0" smtClean="0"/>
          </a:p>
          <a:p>
            <a:pPr lvl="0"/>
            <a:r>
              <a:rPr lang="en-GB" sz="3100" b="1" dirty="0" smtClean="0"/>
              <a:t>A period (of x days)  is needed for completing the tests before injecting beam</a:t>
            </a:r>
          </a:p>
          <a:p>
            <a:pPr lvl="0"/>
            <a:endParaRPr lang="en-GB" sz="3100" b="1" dirty="0" smtClean="0"/>
          </a:p>
          <a:p>
            <a:endParaRPr lang="en-GB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581400" y="4648200"/>
            <a:ext cx="1981200" cy="381000"/>
          </a:xfrm>
          <a:prstGeom prst="wedgeRectCallout">
            <a:avLst>
              <a:gd name="adj1" fmla="val -89253"/>
              <a:gd name="adj2" fmla="val -1280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see Jorg &amp; Co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2000" i="1" dirty="0" smtClean="0"/>
              <a:t>end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GB" sz="3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85" y="76200"/>
          <a:ext cx="8534414" cy="6653071"/>
        </p:xfrm>
        <a:graphic>
          <a:graphicData uri="http://schemas.openxmlformats.org/drawingml/2006/table">
            <a:tbl>
              <a:tblPr/>
              <a:tblGrid>
                <a:gridCol w="175506"/>
                <a:gridCol w="2058194"/>
                <a:gridCol w="204715"/>
                <a:gridCol w="304800"/>
                <a:gridCol w="311286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301375"/>
                <a:gridCol w="297826"/>
                <a:gridCol w="385578"/>
                <a:gridCol w="292878"/>
                <a:gridCol w="292878"/>
                <a:gridCol w="292878"/>
              </a:tblGrid>
              <a:tr h="224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Verdana"/>
                          <a:ea typeface="Times New Roman"/>
                          <a:cs typeface="Times New Roman"/>
                        </a:rPr>
                        <a:t>User Systems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L1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Arial Narrow"/>
                          <a:ea typeface="Times New Roman"/>
                          <a:cs typeface="Arial"/>
                        </a:rPr>
                        <a:t>R1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L2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R2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U3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S3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L4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R4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L5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R5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L6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R6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U7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S7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L8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R8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 Narrow"/>
                          <a:ea typeface="Times New Roman"/>
                          <a:cs typeface="Arial"/>
                        </a:rPr>
                        <a:t>CCR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 smtClean="0">
                        <a:solidFill>
                          <a:srgbClr val="7030A0"/>
                        </a:solidFill>
                        <a:latin typeface="Arial Narrow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#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latin typeface="Arial Narrow"/>
                          <a:ea typeface="Times New Roman"/>
                          <a:cs typeface="Times New Roman"/>
                        </a:rPr>
                        <a:t>Inj1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 smtClean="0">
                          <a:latin typeface="Arial Narrow"/>
                          <a:ea typeface="Times New Roman"/>
                          <a:cs typeface="Times New Roman"/>
                        </a:rPr>
                        <a:t>Inj2</a:t>
                      </a:r>
                      <a:endParaRPr lang="en-US" sz="9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Collimation (Environmental </a:t>
                      </a: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par.)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Collimation (Motor positions)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Vacuum system (“sector valves”)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Vacuum system (“X valves”)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PIC for essential circuits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1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100" b="1" u="non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PIC for auxiliary circuits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1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o</a:t>
                      </a:r>
                      <a:endParaRPr lang="en-US" sz="9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o</a:t>
                      </a:r>
                      <a:endParaRPr lang="en-US" sz="9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BLM at aperture limitations*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BLM in arcs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Fast Magnet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Current</a:t>
                      </a:r>
                      <a:r>
                        <a:rPr lang="en-US" sz="900" b="1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 Mon.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19" marR="3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o</a:t>
                      </a:r>
                      <a:endParaRPr lang="en-US" sz="9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ooo</a:t>
                      </a:r>
                      <a:endParaRPr lang="en-US" sz="9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ooo</a:t>
                      </a:r>
                      <a:endParaRPr lang="en-US" sz="9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Warm Magnets Interlock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Screens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RF &amp; Transverse Damper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excursion (BPM)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9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n-US" sz="900" b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 Beam Dumping system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baseline="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100" b="1" dirty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u="none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Operator Buttons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8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Programmed Beam Dump </a:t>
                      </a: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(via 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Timing)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Safe 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Machine Parameters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Fast</a:t>
                      </a:r>
                      <a:r>
                        <a:rPr lang="en-US" sz="1000" b="1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Beam current Change Monitor (BCT)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Beam Aperture Kicker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Injection Kicker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0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0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100" b="1" dirty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TCDQ</a:t>
                      </a:r>
                      <a:r>
                        <a:rPr lang="en-US" sz="1000" b="1" baseline="0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Position</a:t>
                      </a:r>
                      <a:endParaRPr lang="en-US" sz="1000" noProof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E5E87E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 smtClean="0">
                        <a:solidFill>
                          <a:srgbClr val="FFC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none" baseline="0" dirty="0" smtClean="0">
                          <a:solidFill>
                            <a:srgbClr val="FFC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u="none" baseline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 smtClean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 Access Safety System 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Verdana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ATLAS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(movable </a:t>
                      </a:r>
                      <a:r>
                        <a:rPr lang="en-US" sz="9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device)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Verdan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ATLAS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ATLAS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Experiment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Magnet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ALICE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4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ALICE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Experiment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Magnet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Verdan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ALICE-ZDC</a:t>
                      </a: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9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(movable device)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 smtClean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CMS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Experiment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Magnet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CMS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Verdana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TOTEM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(movable </a:t>
                      </a:r>
                      <a:r>
                        <a:rPr lang="en-US" sz="9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device)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TOTEM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4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LHCb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B3"/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Verdan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LHCb</a:t>
                      </a:r>
                      <a:r>
                        <a:rPr lang="en-US" sz="10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i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(movable device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LHCb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9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Experiment </a:t>
                      </a:r>
                      <a:r>
                        <a:rPr lang="en-US" sz="900" b="1" noProof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Magnet</a:t>
                      </a:r>
                      <a:endParaRPr lang="en-US" sz="9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LHCF 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n-US" sz="9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(Detector part)</a:t>
                      </a:r>
                      <a:endParaRPr lang="en-US" sz="900" i="1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u="none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solidFill>
                          <a:srgbClr val="7030A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MSI </a:t>
                      </a:r>
                      <a:r>
                        <a:rPr lang="en-US" sz="1000" b="1" noProof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Convertor Sum Fault</a:t>
                      </a: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366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endParaRPr lang="en-US" sz="11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01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461" marR="64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noProof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4063" marR="2406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en-US" sz="1000" b="1" u="none" baseline="0" dirty="0" smtClean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7030A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 Maskable </a:t>
                      </a:r>
                    </a:p>
                  </a:txBody>
                  <a:tcPr marL="6461" marR="646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000" b="1" baseline="0" dirty="0" smtClean="0">
                          <a:solidFill>
                            <a:srgbClr val="00B05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Maskable input</a:t>
                      </a: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latin typeface="Arial"/>
                          <a:ea typeface="Times New Roman"/>
                          <a:cs typeface="Times New Roman"/>
                        </a:rPr>
                        <a:t>Total of connections</a:t>
                      </a: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99336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1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highlight>
                          <a:srgbClr val="C0C0C0"/>
                        </a:highlight>
                        <a:latin typeface="Arial Narrow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4063" marR="240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82296" y="1752600"/>
            <a:ext cx="6477000" cy="5029200"/>
            <a:chOff x="82296" y="1752600"/>
            <a:chExt cx="6477000" cy="5029200"/>
          </a:xfrm>
        </p:grpSpPr>
        <p:grpSp>
          <p:nvGrpSpPr>
            <p:cNvPr id="7" name="Group 123"/>
            <p:cNvGrpSpPr/>
            <p:nvPr/>
          </p:nvGrpSpPr>
          <p:grpSpPr>
            <a:xfrm>
              <a:off x="82296" y="1752600"/>
              <a:ext cx="6477000" cy="5029200"/>
              <a:chOff x="0" y="1828800"/>
              <a:chExt cx="6477000" cy="50292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885950"/>
                <a:ext cx="6296025" cy="4972050"/>
              </a:xfrm>
              <a:prstGeom prst="rect">
                <a:avLst/>
              </a:prstGeom>
              <a:solidFill>
                <a:schemeClr val="lt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2133600" y="1828800"/>
                <a:ext cx="11430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34000" y="5486400"/>
                <a:ext cx="11430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3352800" y="63246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fr-CH" sz="3600" b="1" dirty="0" smtClean="0"/>
              <a:t>BIS </a:t>
            </a:r>
            <a:r>
              <a:rPr lang="en-US" sz="3600" b="1" dirty="0" smtClean="0"/>
              <a:t>Hierarchy</a:t>
            </a:r>
            <a:endParaRPr lang="en-US" sz="3600" b="1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39150" y="6561138"/>
            <a:ext cx="474663" cy="190500"/>
          </a:xfrm>
        </p:spPr>
        <p:txBody>
          <a:bodyPr/>
          <a:lstStyle/>
          <a:p>
            <a:pPr>
              <a:defRPr/>
            </a:pPr>
            <a:fld id="{9B40AC22-1627-4121-9E19-17C03A8A35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971800" y="762000"/>
            <a:ext cx="6096000" cy="3505200"/>
            <a:chOff x="2971800" y="762000"/>
            <a:chExt cx="6096000" cy="3505200"/>
          </a:xfrm>
        </p:grpSpPr>
        <p:sp>
          <p:nvSpPr>
            <p:cNvPr id="12" name="Rounded Rectangle 11"/>
            <p:cNvSpPr/>
            <p:nvPr/>
          </p:nvSpPr>
          <p:spPr>
            <a:xfrm>
              <a:off x="4114800" y="762000"/>
              <a:ext cx="12192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2"/>
                  </a:solidFill>
                </a:rPr>
                <a:t>BIS</a:t>
              </a:r>
              <a:r>
                <a:rPr lang="fr-CH" baseline="0" dirty="0" smtClean="0">
                  <a:solidFill>
                    <a:schemeClr val="tx2"/>
                  </a:solidFill>
                </a:rPr>
                <a:t> for</a:t>
              </a:r>
              <a:endParaRPr lang="fr-CH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fr-CH" dirty="0" smtClean="0">
                  <a:solidFill>
                    <a:schemeClr val="tx2"/>
                  </a:solidFill>
                </a:rPr>
                <a:t>LHC ring1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705600" y="914400"/>
              <a:ext cx="990600" cy="53340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" rIns="9144" rtlCol="0" anchor="ctr"/>
            <a:lstStyle/>
            <a:p>
              <a:pPr algn="ctr"/>
              <a:r>
                <a:rPr lang="fr-CH" dirty="0" smtClean="0">
                  <a:solidFill>
                    <a:srgbClr val="C00000"/>
                  </a:solidFill>
                </a:rPr>
                <a:t>LBDS 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334000" y="1143000"/>
              <a:ext cx="1371600" cy="1588"/>
            </a:xfrm>
            <a:prstGeom prst="straightConnector1">
              <a:avLst/>
            </a:prstGeom>
            <a:ln w="38100" cmpd="dbl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410200" y="838200"/>
              <a:ext cx="1828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H" sz="1400" b="1" dirty="0" smtClean="0">
                  <a:solidFill>
                    <a:schemeClr val="tx2"/>
                  </a:solidFill>
                </a:rPr>
                <a:t>LHC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Beam</a:t>
              </a:r>
              <a:r>
                <a:rPr lang="fr-CH" sz="1400" b="1" dirty="0" smtClean="0">
                  <a:solidFill>
                    <a:schemeClr val="tx2"/>
                  </a:solidFill>
                </a:rPr>
                <a:t> Permit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762000"/>
              <a:ext cx="11430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H" sz="1400" b="1" dirty="0" smtClean="0">
                  <a:solidFill>
                    <a:schemeClr val="tx2"/>
                  </a:solidFill>
                </a:rPr>
                <a:t>User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Permits</a:t>
              </a:r>
            </a:p>
            <a:p>
              <a:r>
                <a:rPr lang="fr-CH" sz="1400" b="1" dirty="0" smtClean="0">
                  <a:solidFill>
                    <a:schemeClr val="tx2"/>
                  </a:solidFill>
                </a:rPr>
                <a:t>(L2,</a:t>
              </a:r>
              <a:r>
                <a:rPr lang="fr-CH" sz="1400" b="1" baseline="0" dirty="0" smtClean="0">
                  <a:solidFill>
                    <a:schemeClr val="tx2"/>
                  </a:solidFill>
                </a:rPr>
                <a:t> R2,</a:t>
              </a:r>
            </a:p>
            <a:p>
              <a:r>
                <a:rPr lang="fr-CH" sz="1400" b="1" baseline="0" dirty="0" smtClean="0">
                  <a:solidFill>
                    <a:schemeClr val="tx2"/>
                  </a:solidFill>
                </a:rPr>
                <a:t> Left 3</a:t>
              </a:r>
              <a:r>
                <a:rPr lang="fr-CH" sz="1400" b="1" dirty="0" smtClean="0">
                  <a:solidFill>
                    <a:schemeClr val="tx2"/>
                  </a:solidFill>
                </a:rPr>
                <a:t>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Notched Right Arrow 16"/>
            <p:cNvSpPr/>
            <p:nvPr/>
          </p:nvSpPr>
          <p:spPr>
            <a:xfrm>
              <a:off x="3657600" y="990600"/>
              <a:ext cx="381000" cy="3048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73"/>
            <p:cNvGrpSpPr/>
            <p:nvPr/>
          </p:nvGrpSpPr>
          <p:grpSpPr>
            <a:xfrm>
              <a:off x="4038600" y="3429000"/>
              <a:ext cx="5029200" cy="838200"/>
              <a:chOff x="2667000" y="1066800"/>
              <a:chExt cx="5029200" cy="83820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191000" y="1066800"/>
                <a:ext cx="1219200" cy="8382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H" dirty="0" smtClean="0">
                    <a:solidFill>
                      <a:schemeClr val="tx2"/>
                    </a:solidFill>
                  </a:rPr>
                  <a:t>Extraction</a:t>
                </a:r>
              </a:p>
              <a:p>
                <a:pPr algn="ctr"/>
                <a:r>
                  <a:rPr lang="fr-CH" dirty="0" smtClean="0">
                    <a:solidFill>
                      <a:schemeClr val="tx2"/>
                    </a:solidFill>
                  </a:rPr>
                  <a:t>BIS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H" sz="1400" dirty="0" smtClean="0">
                    <a:solidFill>
                      <a:schemeClr val="tx2"/>
                    </a:solidFill>
                  </a:rPr>
                  <a:t>(beam-1)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781800" y="1219200"/>
                <a:ext cx="914400" cy="533400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9144" rIns="9144" rtlCol="0" anchor="ctr"/>
              <a:lstStyle/>
              <a:p>
                <a:pPr algn="ctr"/>
                <a:r>
                  <a:rPr lang="fr-CH" dirty="0" smtClean="0">
                    <a:solidFill>
                      <a:srgbClr val="C00000"/>
                    </a:solidFill>
                  </a:rPr>
                  <a:t>MKE 6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5410200" y="1447800"/>
                <a:ext cx="1371600" cy="1588"/>
              </a:xfrm>
              <a:prstGeom prst="straightConnector1">
                <a:avLst/>
              </a:prstGeom>
              <a:ln w="38100" cmpd="dbl"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410200" y="1143000"/>
                <a:ext cx="18288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CH" sz="1400" b="1" dirty="0" smtClean="0">
                    <a:solidFill>
                      <a:schemeClr val="tx2"/>
                    </a:solidFill>
                  </a:rPr>
                  <a:t>Extraction Permit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Notched Right Arrow 22"/>
              <p:cNvSpPr/>
              <p:nvPr/>
            </p:nvSpPr>
            <p:spPr>
              <a:xfrm>
                <a:off x="3810000" y="1447800"/>
                <a:ext cx="381000" cy="304800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67000" y="1371600"/>
                <a:ext cx="11430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400" b="1" dirty="0" smtClean="0">
                    <a:solidFill>
                      <a:schemeClr val="tx2"/>
                    </a:solidFill>
                  </a:rPr>
                  <a:t>User Permits</a:t>
                </a:r>
              </a:p>
              <a:p>
                <a:pPr algn="ctr"/>
                <a:r>
                  <a:rPr lang="fr-CH" sz="1400" b="1" dirty="0" smtClean="0">
                    <a:solidFill>
                      <a:schemeClr val="tx2"/>
                    </a:solidFill>
                  </a:rPr>
                  <a:t>TT60</a:t>
                </a:r>
                <a:r>
                  <a:rPr lang="fr-CH" sz="1400" b="1" baseline="0" dirty="0" smtClean="0">
                    <a:solidFill>
                      <a:schemeClr val="tx2"/>
                    </a:solidFill>
                  </a:rPr>
                  <a:t> &amp; </a:t>
                </a:r>
                <a:r>
                  <a:rPr lang="fr-CH" sz="1400" b="1" dirty="0" smtClean="0">
                    <a:solidFill>
                      <a:schemeClr val="tx2"/>
                    </a:solidFill>
                  </a:rPr>
                  <a:t>Ti2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91000" y="1600200"/>
                <a:ext cx="152400" cy="152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876800" y="2209801"/>
              <a:ext cx="1219200" cy="838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chemeClr val="tx2"/>
                  </a:solidFill>
                </a:rPr>
                <a:t>Injection</a:t>
              </a:r>
            </a:p>
            <a:p>
              <a:pPr algn="ctr"/>
              <a:r>
                <a:rPr lang="fr-CH" dirty="0" smtClean="0">
                  <a:solidFill>
                    <a:schemeClr val="tx2"/>
                  </a:solidFill>
                </a:rPr>
                <a:t>BIS</a:t>
              </a:r>
            </a:p>
            <a:p>
              <a:pPr algn="ctr"/>
              <a:r>
                <a:rPr lang="fr-CH" dirty="0" smtClean="0">
                  <a:solidFill>
                    <a:schemeClr val="tx2"/>
                  </a:solidFill>
                </a:rPr>
                <a:t> </a:t>
              </a:r>
              <a:r>
                <a:rPr lang="fr-CH" sz="1400" dirty="0" smtClean="0">
                  <a:solidFill>
                    <a:schemeClr val="tx2"/>
                  </a:solidFill>
                </a:rPr>
                <a:t>(beam-1)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467600" y="2362201"/>
              <a:ext cx="1066800" cy="53340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 smtClean="0">
                  <a:solidFill>
                    <a:srgbClr val="C00000"/>
                  </a:solidFill>
                </a:rPr>
                <a:t>MKI 2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96000" y="2590801"/>
              <a:ext cx="1371600" cy="1588"/>
            </a:xfrm>
            <a:prstGeom prst="straightConnector1">
              <a:avLst/>
            </a:prstGeom>
            <a:ln w="38100" cmpd="dbl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72200" y="2286001"/>
              <a:ext cx="1828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H" sz="1400" b="1" dirty="0" smtClean="0">
                  <a:solidFill>
                    <a:schemeClr val="tx2"/>
                  </a:solidFill>
                </a:rPr>
                <a:t>Injection Permit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2524780"/>
              <a:ext cx="1143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400" b="1" dirty="0" smtClean="0">
                  <a:solidFill>
                    <a:schemeClr val="tx2"/>
                  </a:solidFill>
                </a:rPr>
                <a:t>User Permits</a:t>
              </a:r>
            </a:p>
            <a:p>
              <a:pPr algn="ctr"/>
              <a:r>
                <a:rPr lang="fr-CH" sz="1400" b="1" dirty="0" smtClean="0">
                  <a:solidFill>
                    <a:schemeClr val="tx2"/>
                  </a:solidFill>
                </a:rPr>
                <a:t>(IR 2)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Notched Right Arrow 31"/>
            <p:cNvSpPr/>
            <p:nvPr/>
          </p:nvSpPr>
          <p:spPr>
            <a:xfrm>
              <a:off x="4495800" y="2514600"/>
              <a:ext cx="381000" cy="30480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2743201"/>
              <a:ext cx="152400" cy="152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2667001"/>
              <a:ext cx="152400" cy="152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5372497" y="1485503"/>
              <a:ext cx="685800" cy="794"/>
            </a:xfrm>
            <a:prstGeom prst="straightConnector1">
              <a:avLst/>
            </a:prstGeom>
            <a:ln w="38100" cmpd="dbl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4343400" y="1827212"/>
              <a:ext cx="1371600" cy="1588"/>
            </a:xfrm>
            <a:prstGeom prst="straightConnector1">
              <a:avLst/>
            </a:prstGeom>
            <a:ln w="38100" cmpd="dbl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343400" y="2362201"/>
              <a:ext cx="533400" cy="1588"/>
            </a:xfrm>
            <a:prstGeom prst="straightConnector1">
              <a:avLst/>
            </a:prstGeom>
            <a:ln w="38100" cmpd="dbl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4076700" y="2095500"/>
              <a:ext cx="533401" cy="1588"/>
            </a:xfrm>
            <a:prstGeom prst="straightConnector1">
              <a:avLst/>
            </a:prstGeom>
            <a:ln w="38100" cmpd="dbl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6096794" y="2895599"/>
              <a:ext cx="608807" cy="794"/>
            </a:xfrm>
            <a:prstGeom prst="straightConnector1">
              <a:avLst/>
            </a:prstGeom>
            <a:ln w="38100" cmpd="dbl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5029200" y="3198812"/>
              <a:ext cx="1371600" cy="1588"/>
            </a:xfrm>
            <a:prstGeom prst="straightConnector1">
              <a:avLst/>
            </a:prstGeom>
            <a:ln w="38100" cmpd="dbl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029200" y="3733800"/>
              <a:ext cx="533400" cy="1588"/>
            </a:xfrm>
            <a:prstGeom prst="straightConnector1">
              <a:avLst/>
            </a:prstGeom>
            <a:ln w="38100" cmpd="dbl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4762500" y="3467100"/>
              <a:ext cx="533400" cy="1588"/>
            </a:xfrm>
            <a:prstGeom prst="straightConnector1">
              <a:avLst/>
            </a:prstGeom>
            <a:ln w="38100" cmpd="dbl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1111338"/>
            <a:ext cx="2438400" cy="38472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User Permits from:</a:t>
            </a:r>
          </a:p>
          <a:p>
            <a:endParaRPr lang="en-US" sz="1600" b="1" u="sng" dirty="0" smtClean="0"/>
          </a:p>
          <a:p>
            <a:pPr>
              <a:buFontTx/>
              <a:buChar char="-"/>
            </a:pPr>
            <a:r>
              <a:rPr lang="en-US" sz="1600" b="1" dirty="0" smtClean="0"/>
              <a:t> TT60-TED</a:t>
            </a:r>
          </a:p>
          <a:p>
            <a:pPr>
              <a:buFontTx/>
              <a:buChar char="-"/>
            </a:pPr>
            <a:r>
              <a:rPr lang="en-US" sz="1600" b="1" dirty="0" smtClean="0"/>
              <a:t> Ti2-TED</a:t>
            </a:r>
          </a:p>
          <a:p>
            <a:r>
              <a:rPr lang="en-US" sz="1600" b="1" dirty="0" smtClean="0"/>
              <a:t>- Vacuum TT60 &amp; Ti2</a:t>
            </a:r>
          </a:p>
          <a:p>
            <a:r>
              <a:rPr lang="en-US" sz="1600" b="1" dirty="0" smtClean="0"/>
              <a:t>- WIC TT60 &amp; Ti2</a:t>
            </a:r>
          </a:p>
          <a:p>
            <a:r>
              <a:rPr lang="en-US" sz="1600" b="1" dirty="0" smtClean="0"/>
              <a:t>- Operator Switch</a:t>
            </a:r>
          </a:p>
          <a:p>
            <a:r>
              <a:rPr lang="en-US" sz="1600" b="1" dirty="0" smtClean="0"/>
              <a:t>- MKE6 status </a:t>
            </a:r>
          </a:p>
          <a:p>
            <a:r>
              <a:rPr lang="en-US" sz="1600" b="1" dirty="0" smtClean="0"/>
              <a:t>- MSE/MST Status</a:t>
            </a:r>
          </a:p>
          <a:p>
            <a:r>
              <a:rPr lang="en-US" sz="1600" dirty="0" smtClean="0"/>
              <a:t>- Power Converters</a:t>
            </a:r>
          </a:p>
          <a:p>
            <a:r>
              <a:rPr lang="en-US" sz="1600" dirty="0" smtClean="0"/>
              <a:t>- FMCM (MSE, MST,…)</a:t>
            </a:r>
          </a:p>
          <a:p>
            <a:r>
              <a:rPr lang="en-US" sz="1600" dirty="0" smtClean="0"/>
              <a:t>- Screens TT60 &amp; Ti2</a:t>
            </a:r>
          </a:p>
          <a:p>
            <a:r>
              <a:rPr lang="en-US" sz="1600" dirty="0" smtClean="0"/>
              <a:t>- BPM LSS6</a:t>
            </a:r>
          </a:p>
          <a:p>
            <a:r>
              <a:rPr lang="en-US" sz="1600" dirty="0" smtClean="0"/>
              <a:t>- BLM TT60/Ti2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563562"/>
          </a:xfrm>
        </p:spPr>
        <p:txBody>
          <a:bodyPr>
            <a:noAutofit/>
          </a:bodyPr>
          <a:lstStyle/>
          <a:p>
            <a:pPr algn="l"/>
            <a:r>
              <a:rPr lang="fr-CH" sz="3600" b="1" dirty="0" smtClean="0"/>
              <a:t>Extraction BIS                                                 </a:t>
            </a:r>
            <a:r>
              <a:rPr lang="fr-CH" sz="1600" dirty="0" smtClean="0"/>
              <a:t>(1 of 2) </a:t>
            </a:r>
            <a:endParaRPr lang="en-US" sz="1600" dirty="0"/>
          </a:p>
        </p:txBody>
      </p:sp>
      <p:pic>
        <p:nvPicPr>
          <p:cNvPr id="1034" name="Picture 10" descr="\\cern.ch\dfs\Users\p\puccio\Documents\My Pictures\SlaveBIC_Ti2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86" y="914400"/>
            <a:ext cx="3316546" cy="3558277"/>
          </a:xfrm>
          <a:prstGeom prst="rect">
            <a:avLst/>
          </a:prstGeom>
          <a:noFill/>
        </p:spPr>
      </p:pic>
      <p:pic>
        <p:nvPicPr>
          <p:cNvPr id="1033" name="Picture 9" descr="\\cern.ch\dfs\Users\p\puccio\Documents\My Pictures\SlaveBIC_TT6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6037" y="1163972"/>
            <a:ext cx="3097163" cy="3322904"/>
          </a:xfrm>
          <a:prstGeom prst="rect">
            <a:avLst/>
          </a:prstGeom>
          <a:noFill/>
        </p:spPr>
      </p:pic>
      <p:pic>
        <p:nvPicPr>
          <p:cNvPr id="1032" name="Picture 8" descr="\\cern.ch\dfs\Users\p\puccio\Documents\My Pictures\SlaveBIC_TT60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430" y="1392572"/>
            <a:ext cx="3319770" cy="3561736"/>
          </a:xfrm>
          <a:prstGeom prst="rect">
            <a:avLst/>
          </a:prstGeom>
          <a:noFill/>
        </p:spPr>
      </p:pic>
      <p:pic>
        <p:nvPicPr>
          <p:cNvPr id="1031" name="Picture 7" descr="\\cern.ch\dfs\Users\p\puccio\Documents\My Pictures\SlaveBIC_T2i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1697372"/>
            <a:ext cx="3300412" cy="3536862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55480" y="5486400"/>
            <a:ext cx="8712320" cy="1046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up to TI2 TED: all channels already tested </a:t>
            </a:r>
            <a:r>
              <a:rPr lang="en-GB" sz="3200" dirty="0" smtClean="0">
                <a:latin typeface="Wingdings" pitchFamily="2" charset="2"/>
              </a:rPr>
              <a:t>C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PCs and FMCMs after TED to be tested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Maskable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=&gt;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not critical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143000"/>
            <a:ext cx="441960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Additional User Permits for the </a:t>
            </a:r>
            <a:r>
              <a:rPr lang="en-US" b="1" u="sng" dirty="0" smtClean="0"/>
              <a:t>Master BIC</a:t>
            </a:r>
            <a:r>
              <a:rPr lang="en-US" u="sng" dirty="0" smtClean="0"/>
              <a:t>:</a:t>
            </a:r>
          </a:p>
          <a:p>
            <a:r>
              <a:rPr lang="en-US" b="1" dirty="0" smtClean="0"/>
              <a:t>- Ti2 TED</a:t>
            </a:r>
          </a:p>
          <a:p>
            <a:r>
              <a:rPr lang="en-US" b="1" dirty="0" smtClean="0"/>
              <a:t>- SPS Probe_Beam_Flag</a:t>
            </a:r>
          </a:p>
          <a:p>
            <a:pPr>
              <a:buFontTx/>
              <a:buChar char="-"/>
            </a:pPr>
            <a:r>
              <a:rPr lang="en-US" b="1" dirty="0" smtClean="0"/>
              <a:t> LHC Safe_Beam_Flag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 Injection Permit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868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Extraction BIS                                                 </a:t>
            </a:r>
            <a:r>
              <a:rPr kumimoji="0" lang="fr-CH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 of 2)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04800" y="4876800"/>
            <a:ext cx="8712320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Mandatory: 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Test of Probe_Beam_Flag with SPS beam.</a:t>
            </a:r>
            <a:endParaRPr lang="en-US" sz="20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000" b="1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LHC Safe_Beam_Flag must be forced to TRUE for the test.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Test of full Master-BIC logic only be done with TI2 TED out of beam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                                                   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IR2 closed.</a:t>
            </a: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" name="Picture 8" descr="BIC-Master-EXT1-Equations.jpg"/>
          <p:cNvPicPr>
            <a:picLocks noChangeAspect="1"/>
          </p:cNvPicPr>
          <p:nvPr/>
        </p:nvPicPr>
        <p:blipFill>
          <a:blip r:embed="rId2"/>
          <a:srcRect l="667"/>
          <a:stretch>
            <a:fillRect/>
          </a:stretch>
        </p:blipFill>
        <p:spPr>
          <a:xfrm>
            <a:off x="4673596" y="607583"/>
            <a:ext cx="3784604" cy="4193017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fr-CH" sz="3600" b="1" dirty="0" smtClean="0"/>
              <a:t>Injection BIS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73991"/>
            <a:ext cx="2438400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/>
              <a:t>Mandatory</a:t>
            </a:r>
            <a:r>
              <a:rPr lang="en-US" sz="1600" b="1" dirty="0" smtClean="0"/>
              <a:t> User Permits:</a:t>
            </a:r>
          </a:p>
          <a:p>
            <a:r>
              <a:rPr lang="en-US" sz="1600" b="1" dirty="0" smtClean="0"/>
              <a:t>- Vacuum</a:t>
            </a:r>
          </a:p>
          <a:p>
            <a:pPr>
              <a:buFontTx/>
              <a:buChar char="-"/>
            </a:pPr>
            <a:r>
              <a:rPr lang="en-US" sz="1600" b="1" dirty="0" smtClean="0"/>
              <a:t> Operator switch</a:t>
            </a:r>
          </a:p>
          <a:p>
            <a:pPr>
              <a:buFontTx/>
              <a:buChar char="-"/>
            </a:pPr>
            <a:r>
              <a:rPr lang="en-US" sz="1600" b="1" dirty="0" smtClean="0"/>
              <a:t> ALICE (global inhibit)</a:t>
            </a:r>
          </a:p>
          <a:p>
            <a:pPr>
              <a:buFontTx/>
              <a:buChar char="-"/>
            </a:pPr>
            <a:r>
              <a:rPr lang="en-US" sz="1600" b="1" dirty="0" smtClean="0"/>
              <a:t> ALICE ZDC</a:t>
            </a:r>
          </a:p>
          <a:p>
            <a:pPr>
              <a:buFontTx/>
              <a:buChar char="-"/>
            </a:pPr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 LHC Beam Permit </a:t>
            </a:r>
          </a:p>
          <a:p>
            <a:pPr>
              <a:buFontTx/>
              <a:buChar char="-"/>
            </a:pPr>
            <a:endParaRPr lang="en-US" sz="1600" b="1" dirty="0" smtClean="0"/>
          </a:p>
          <a:p>
            <a:pPr>
              <a:buFontTx/>
              <a:buChar char="-"/>
            </a:pPr>
            <a:endParaRPr lang="en-US" sz="1600" b="1" dirty="0" smtClean="0"/>
          </a:p>
          <a:p>
            <a:pPr>
              <a:buFontTx/>
              <a:buChar char="-"/>
            </a:pPr>
            <a:endParaRPr lang="en-US" sz="1600" b="1" dirty="0" smtClean="0"/>
          </a:p>
          <a:p>
            <a:r>
              <a:rPr lang="en-US" sz="1600" b="1" i="1" dirty="0" smtClean="0"/>
              <a:t>Nice to have…</a:t>
            </a:r>
          </a:p>
          <a:p>
            <a:pPr>
              <a:buFontTx/>
              <a:buChar char="-"/>
            </a:pPr>
            <a:r>
              <a:rPr lang="en-US" sz="1600" dirty="0" smtClean="0"/>
              <a:t> Collimators</a:t>
            </a:r>
          </a:p>
          <a:p>
            <a:r>
              <a:rPr lang="en-US" sz="1600" dirty="0" smtClean="0"/>
              <a:t>- MSI Power Converter</a:t>
            </a:r>
          </a:p>
          <a:p>
            <a:pPr>
              <a:buFontTx/>
              <a:buChar char="-"/>
            </a:pPr>
            <a:r>
              <a:rPr lang="en-US" sz="1600" dirty="0" smtClean="0"/>
              <a:t> FMCM (MSI)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971800" y="609600"/>
            <a:ext cx="4495800" cy="4038600"/>
            <a:chOff x="3810000" y="990599"/>
            <a:chExt cx="4495800" cy="4038600"/>
          </a:xfrm>
        </p:grpSpPr>
        <p:pic>
          <p:nvPicPr>
            <p:cNvPr id="15" name="Picture 14" descr="InjBIC_2.jp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990599"/>
              <a:ext cx="3515494" cy="3736821"/>
            </a:xfrm>
            <a:prstGeom prst="rect">
              <a:avLst/>
            </a:prstGeom>
          </p:spPr>
        </p:pic>
        <p:pic>
          <p:nvPicPr>
            <p:cNvPr id="14" name="Picture 13" descr="InjBIC_1.jp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1292378"/>
              <a:ext cx="3505200" cy="3736821"/>
            </a:xfrm>
            <a:prstGeom prst="rect">
              <a:avLst/>
            </a:prstGeom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55480" y="4648200"/>
            <a:ext cx="8712320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latin typeface="Wingdings" pitchFamily="2" charset="2"/>
              </a:rPr>
              <a:t>C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All above channels already commissioned.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0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Experiments Injection Inhibits: only ALICE is enabled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(ATLAS, CMS, etc… not activated).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According to Jorg: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Nice to have Collimators…. (Maskable channel)</a:t>
            </a:r>
            <a:endParaRPr lang="en-US" i="1" dirty="0" smtClean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3429000"/>
            <a:ext cx="1219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/>
              <a:t>Disabled channels:</a:t>
            </a:r>
          </a:p>
          <a:p>
            <a:pPr>
              <a:buFontTx/>
              <a:buChar char="-"/>
            </a:pPr>
            <a:r>
              <a:rPr lang="en-US" sz="1600" b="1" dirty="0" smtClean="0"/>
              <a:t> ATLAS</a:t>
            </a:r>
          </a:p>
          <a:p>
            <a:pPr>
              <a:buFontTx/>
              <a:buChar char="-"/>
            </a:pPr>
            <a:r>
              <a:rPr lang="en-US" sz="1600" b="1" dirty="0" smtClean="0"/>
              <a:t> CMS</a:t>
            </a:r>
          </a:p>
          <a:p>
            <a:pPr>
              <a:buFontTx/>
              <a:buChar char="-"/>
            </a:pPr>
            <a:r>
              <a:rPr lang="en-US" sz="1600" b="1" dirty="0" smtClean="0"/>
              <a:t> LHCb</a:t>
            </a:r>
          </a:p>
          <a:p>
            <a:pPr>
              <a:buFontTx/>
              <a:buChar char="-"/>
            </a:pPr>
            <a:r>
              <a:rPr lang="en-US" sz="1600" b="1" dirty="0" smtClean="0"/>
              <a:t> LBDS-1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fr-CH" sz="3600" b="1" dirty="0" smtClean="0"/>
              <a:t>LHC-ring BIS</a:t>
            </a:r>
            <a:r>
              <a:rPr lang="fr-CH" sz="3200" b="1" dirty="0" smtClean="0"/>
              <a:t>                                                       </a:t>
            </a:r>
            <a:r>
              <a:rPr lang="fr-CH" sz="1800" dirty="0" smtClean="0"/>
              <a:t>(1 of 2) </a:t>
            </a:r>
            <a:endParaRPr lang="en-US" sz="18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04800" y="4722674"/>
            <a:ext cx="8610600" cy="1754326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We 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eep the Beam Permit loops in place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Activate only required User inputs: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5 BICs (L2, R2, UJ33, SR3 &amp; CCR) are involved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Other BICs not implicated in the Beam Permit </a:t>
            </a:r>
            <a:r>
              <a:rPr lang="en-US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=&gt; User Permits inputs disabled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990600"/>
            <a:ext cx="2895600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/>
              <a:t>All channels disabled on:</a:t>
            </a:r>
          </a:p>
          <a:p>
            <a:r>
              <a:rPr lang="en-US" sz="1600" b="1" dirty="0" smtClean="0"/>
              <a:t>BIC.R4, BIC.L4, </a:t>
            </a:r>
          </a:p>
          <a:p>
            <a:r>
              <a:rPr lang="en-US" sz="1600" b="1" dirty="0" smtClean="0"/>
              <a:t>BIC.R5, BIC.L5,</a:t>
            </a:r>
          </a:p>
          <a:p>
            <a:r>
              <a:rPr lang="en-US" sz="1600" b="1" dirty="0" smtClean="0"/>
              <a:t>BIC.R6, BIC.L6,</a:t>
            </a:r>
          </a:p>
          <a:p>
            <a:r>
              <a:rPr lang="en-US" sz="1600" b="1" dirty="0" smtClean="0"/>
              <a:t>BIC.U7, BIC.S7,</a:t>
            </a:r>
          </a:p>
          <a:p>
            <a:r>
              <a:rPr lang="en-US" sz="1600" b="1" dirty="0" smtClean="0"/>
              <a:t>BIC.R8, BIC.L8,</a:t>
            </a:r>
          </a:p>
          <a:p>
            <a:r>
              <a:rPr lang="en-US" sz="1600" b="1" dirty="0" smtClean="0"/>
              <a:t>BIC.R1, BIC.L1</a:t>
            </a:r>
          </a:p>
          <a:p>
            <a:endParaRPr lang="en-US" sz="1600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676650" y="685800"/>
            <a:ext cx="3790950" cy="3905250"/>
            <a:chOff x="3200400" y="914400"/>
            <a:chExt cx="3790950" cy="3905250"/>
          </a:xfrm>
        </p:grpSpPr>
        <p:pic>
          <p:nvPicPr>
            <p:cNvPr id="10" name="Picture 9" descr="RingBI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914400"/>
              <a:ext cx="3790950" cy="39052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029200" y="4419600"/>
              <a:ext cx="76200" cy="152400"/>
            </a:xfrm>
            <a:prstGeom prst="rect">
              <a:avLst/>
            </a:prstGeom>
            <a:solidFill>
              <a:srgbClr val="E5E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Oval 17"/>
          <p:cNvSpPr/>
          <p:nvPr/>
        </p:nvSpPr>
        <p:spPr>
          <a:xfrm rot="20300179">
            <a:off x="3818342" y="2392555"/>
            <a:ext cx="936161" cy="1875642"/>
          </a:xfrm>
          <a:prstGeom prst="ellipse">
            <a:avLst/>
          </a:prstGeom>
          <a:solidFill>
            <a:srgbClr val="92D050">
              <a:alpha val="22000"/>
            </a:srgb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Bent Arrow 18"/>
          <p:cNvSpPr/>
          <p:nvPr/>
        </p:nvSpPr>
        <p:spPr>
          <a:xfrm>
            <a:off x="3124200" y="3581400"/>
            <a:ext cx="533400" cy="1143000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6200000">
            <a:off x="5184726" y="3044873"/>
            <a:ext cx="609598" cy="1225449"/>
          </a:xfrm>
          <a:prstGeom prst="ellipse">
            <a:avLst/>
          </a:prstGeom>
          <a:solidFill>
            <a:srgbClr val="92D050">
              <a:alpha val="22000"/>
            </a:srgb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762000"/>
            <a:ext cx="2438400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sng" dirty="0" smtClean="0"/>
              <a:t>Mandatory</a:t>
            </a:r>
            <a:r>
              <a:rPr lang="en-US" sz="1600" b="1" dirty="0" smtClean="0"/>
              <a:t> User Permits:</a:t>
            </a:r>
          </a:p>
          <a:p>
            <a:pPr>
              <a:buFontTx/>
              <a:buChar char="-"/>
            </a:pPr>
            <a:r>
              <a:rPr lang="en-US" sz="1600" b="1" dirty="0" smtClean="0"/>
              <a:t> Vacuum</a:t>
            </a:r>
          </a:p>
          <a:p>
            <a:pPr>
              <a:buFontTx/>
              <a:buChar char="-"/>
            </a:pPr>
            <a:r>
              <a:rPr lang="en-US" sz="1600" b="1" dirty="0" smtClean="0"/>
              <a:t> PICs</a:t>
            </a:r>
          </a:p>
          <a:p>
            <a:pPr>
              <a:buFontTx/>
              <a:buChar char="-"/>
            </a:pPr>
            <a:r>
              <a:rPr lang="en-US" sz="1600" b="1" dirty="0" smtClean="0"/>
              <a:t> WICs</a:t>
            </a:r>
          </a:p>
          <a:p>
            <a:pPr>
              <a:buFontTx/>
              <a:buChar char="-"/>
            </a:pPr>
            <a:r>
              <a:rPr lang="en-US" sz="1600" b="1" dirty="0" smtClean="0"/>
              <a:t> Operator switch</a:t>
            </a:r>
          </a:p>
          <a:p>
            <a:pPr>
              <a:buFontTx/>
              <a:buChar char="-"/>
            </a:pPr>
            <a:endParaRPr lang="en-US" sz="1600" b="1" dirty="0" smtClean="0"/>
          </a:p>
          <a:p>
            <a:pPr>
              <a:buFontTx/>
              <a:buChar char="-"/>
            </a:pPr>
            <a:r>
              <a:rPr lang="en-US" sz="1600" b="1" dirty="0" smtClean="0"/>
              <a:t> Access</a:t>
            </a:r>
          </a:p>
          <a:p>
            <a:endParaRPr lang="en-US" sz="1600" b="1" dirty="0" smtClean="0"/>
          </a:p>
          <a:p>
            <a:r>
              <a:rPr lang="en-US" sz="1600" b="1" i="1" dirty="0" smtClean="0"/>
              <a:t>Nice to have…</a:t>
            </a:r>
          </a:p>
          <a:p>
            <a:pPr>
              <a:buFontTx/>
              <a:buChar char="-"/>
            </a:pPr>
            <a:r>
              <a:rPr lang="en-US" sz="1600" b="1" dirty="0" smtClean="0"/>
              <a:t> BLMs</a:t>
            </a:r>
          </a:p>
          <a:p>
            <a:pPr>
              <a:buFontTx/>
              <a:buChar char="-"/>
            </a:pPr>
            <a:r>
              <a:rPr lang="en-US" sz="1600" dirty="0" smtClean="0"/>
              <a:t> Collimators</a:t>
            </a:r>
          </a:p>
          <a:p>
            <a:r>
              <a:rPr lang="en-US" sz="1600" dirty="0" smtClean="0"/>
              <a:t>- MSI Power Converter</a:t>
            </a:r>
          </a:p>
          <a:p>
            <a:pPr>
              <a:buFontTx/>
              <a:buChar char="-"/>
            </a:pPr>
            <a:r>
              <a:rPr lang="en-US" sz="1600" dirty="0" smtClean="0"/>
              <a:t> FMCM </a:t>
            </a:r>
          </a:p>
          <a:p>
            <a:pPr>
              <a:buFontTx/>
              <a:buChar char="-"/>
            </a:pPr>
            <a:r>
              <a:rPr lang="en-US" sz="1600" dirty="0" smtClean="0"/>
              <a:t> BTVs</a:t>
            </a:r>
          </a:p>
        </p:txBody>
      </p:sp>
      <p:pic>
        <p:nvPicPr>
          <p:cNvPr id="2056" name="Picture 8" descr="\\cern.ch\dfs\Users\p\puccio\Documents\My Pictures\BIC-C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79484"/>
            <a:ext cx="2811989" cy="3030516"/>
          </a:xfrm>
          <a:prstGeom prst="rect">
            <a:avLst/>
          </a:prstGeom>
          <a:noFill/>
        </p:spPr>
      </p:pic>
      <p:pic>
        <p:nvPicPr>
          <p:cNvPr id="2059" name="Picture 11" descr="\\cern.ch\dfs\Users\p\puccio\Documents\My Pictures\BIC-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9595" y="990600"/>
            <a:ext cx="2832605" cy="3009900"/>
          </a:xfrm>
          <a:prstGeom prst="rect">
            <a:avLst/>
          </a:prstGeom>
          <a:noFill/>
        </p:spPr>
      </p:pic>
      <p:pic>
        <p:nvPicPr>
          <p:cNvPr id="2055" name="Picture 7" descr="\\cern.ch\dfs\Users\p\puccio\Documents\My Pictures\BIC-U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6334" y="1185223"/>
            <a:ext cx="2807866" cy="3005777"/>
          </a:xfrm>
          <a:prstGeom prst="rect">
            <a:avLst/>
          </a:prstGeom>
          <a:noFill/>
        </p:spPr>
      </p:pic>
      <p:pic>
        <p:nvPicPr>
          <p:cNvPr id="2058" name="Picture 10" descr="\\cern.ch\dfs\Users\p\puccio\Documents\My Pictures\BIC-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371600"/>
            <a:ext cx="2824358" cy="3018146"/>
          </a:xfrm>
          <a:prstGeom prst="rect">
            <a:avLst/>
          </a:prstGeom>
          <a:noFill/>
        </p:spPr>
      </p:pic>
      <p:pic>
        <p:nvPicPr>
          <p:cNvPr id="2057" name="Picture 9" descr="\\cern.ch\dfs\Users\p\puccio\Documents\My Pictures\BIC-L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676400"/>
            <a:ext cx="2816112" cy="30181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fr-CH" sz="3600" b="1" dirty="0" smtClean="0"/>
              <a:t>LHC-ring BIS</a:t>
            </a:r>
            <a:r>
              <a:rPr lang="fr-CH" sz="3200" b="1" dirty="0" smtClean="0"/>
              <a:t>                                                     </a:t>
            </a:r>
            <a:r>
              <a:rPr lang="fr-CH" sz="1800" dirty="0" smtClean="0"/>
              <a:t>(2 of 2) </a:t>
            </a:r>
            <a:endParaRPr lang="en-US" sz="18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1000" y="4970383"/>
            <a:ext cx="8534400" cy="1354217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All above channels already commissioned: </a:t>
            </a:r>
            <a:r>
              <a:rPr lang="en-GB" sz="3200" dirty="0" smtClean="0">
                <a:latin typeface="Wingdings" pitchFamily="2" charset="2"/>
              </a:rPr>
              <a:t>C</a:t>
            </a:r>
            <a:endParaRPr lang="en-US" sz="32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lang="en-US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ea typeface="Calibri" pitchFamily="34" charset="0"/>
                <a:cs typeface="Times New Roman" pitchFamily="18" charset="0"/>
              </a:rPr>
              <a:t>BLMs (</a:t>
            </a:r>
            <a:r>
              <a:rPr lang="en-US" sz="2000" u="sng" dirty="0" smtClean="0"/>
              <a:t>Unmaskable):</a:t>
            </a:r>
            <a:r>
              <a:rPr lang="en-US" sz="2000" i="1" dirty="0" smtClean="0"/>
              <a:t> </a:t>
            </a:r>
            <a:r>
              <a:rPr lang="en-US" i="1" dirty="0" smtClean="0"/>
              <a:t>Should be ready. Connect if possible, else only observation.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2000" dirty="0" smtClean="0"/>
              <a:t> BTVs: </a:t>
            </a:r>
            <a:r>
              <a:rPr lang="en-US" i="1" dirty="0" smtClean="0"/>
              <a:t>Expected to be ready. Could be masked if we don’t use them!</a:t>
            </a:r>
            <a:endParaRPr lang="en-US" dirty="0" smtClean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3581400" cy="411162"/>
          </a:xfrm>
        </p:spPr>
        <p:txBody>
          <a:bodyPr>
            <a:noAutofit/>
          </a:bodyPr>
          <a:lstStyle/>
          <a:p>
            <a:pPr algn="r"/>
            <a:r>
              <a:rPr lang="en-GB" sz="3200" dirty="0" smtClean="0"/>
              <a:t>Disabling process:</a:t>
            </a:r>
            <a:endParaRPr lang="en-GB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5800" y="4953000"/>
            <a:ext cx="8153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order to have the local Beam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Permit, we disable all inputs in putting on the </a:t>
            </a:r>
            <a:r>
              <a:rPr lang="en-GB" sz="2000" dirty="0" smtClean="0"/>
              <a:t>on-board j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umpers on the corresponding  BIC.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 smtClean="0"/>
              <a:t>	</a:t>
            </a:r>
            <a:r>
              <a:rPr lang="en-GB" sz="2000" u="sng" dirty="0" smtClean="0">
                <a:solidFill>
                  <a:srgbClr val="0070C0"/>
                </a:solidFill>
              </a:rPr>
              <a:t>Note:</a:t>
            </a:r>
            <a:r>
              <a:rPr lang="en-GB" sz="2000" dirty="0" smtClean="0">
                <a:solidFill>
                  <a:srgbClr val="0070C0"/>
                </a:solidFill>
              </a:rPr>
              <a:t> not possible during normal Operation as jumpers position must match the Configuration file.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486561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On</a:t>
            </a:r>
            <a:r>
              <a:rPr lang="en-GB" sz="1600" dirty="0" smtClean="0"/>
              <a:t>-board </a:t>
            </a:r>
          </a:p>
          <a:p>
            <a:pPr algn="r"/>
            <a:r>
              <a:rPr lang="en-GB" sz="1600" dirty="0" smtClean="0"/>
              <a:t>“disabled jumpers” </a:t>
            </a:r>
          </a:p>
          <a:p>
            <a:pPr algn="r"/>
            <a:r>
              <a:rPr lang="en-GB" sz="1600" dirty="0" smtClean="0"/>
              <a:t>are usually used </a:t>
            </a:r>
          </a:p>
          <a:p>
            <a:pPr algn="r"/>
            <a:r>
              <a:rPr lang="en-GB" sz="1600" dirty="0" smtClean="0"/>
              <a:t>for non-used </a:t>
            </a:r>
          </a:p>
          <a:p>
            <a:pPr algn="r"/>
            <a:r>
              <a:rPr lang="en-GB" sz="1600" dirty="0" smtClean="0"/>
              <a:t>Input channels</a:t>
            </a:r>
            <a:endParaRPr lang="en-GB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77000" y="1600200"/>
            <a:ext cx="2438400" cy="3155950"/>
            <a:chOff x="304800" y="806450"/>
            <a:chExt cx="2881313" cy="3841750"/>
          </a:xfrm>
        </p:grpSpPr>
        <p:pic>
          <p:nvPicPr>
            <p:cNvPr id="2050" name="Picture 2" descr="\\cern.ch\dfs\Users\p\puccio\Documents\My Pictures\DC0807220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806450"/>
              <a:ext cx="2881313" cy="3841750"/>
            </a:xfrm>
            <a:prstGeom prst="rect">
              <a:avLst/>
            </a:prstGeom>
            <a:noFill/>
          </p:spPr>
        </p:pic>
        <p:sp>
          <p:nvSpPr>
            <p:cNvPr id="18" name="Oval 17"/>
            <p:cNvSpPr/>
            <p:nvPr/>
          </p:nvSpPr>
          <p:spPr>
            <a:xfrm rot="186763">
              <a:off x="1709221" y="2835046"/>
              <a:ext cx="609598" cy="1225449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ight Arrow 19"/>
          <p:cNvSpPr/>
          <p:nvPr/>
        </p:nvSpPr>
        <p:spPr>
          <a:xfrm rot="17668799">
            <a:off x="7123865" y="4517161"/>
            <a:ext cx="769965" cy="228600"/>
          </a:xfrm>
          <a:prstGeom prst="rightArrow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1371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CIBM: BIS Manager Board</a:t>
            </a:r>
            <a:endParaRPr lang="en-GB" sz="1200" dirty="0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9" descr="\\cern.ch\dfs\Users\p\puccio\Documents\My Pictures\BIC-L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799" y="685800"/>
            <a:ext cx="3626059" cy="388620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1451981">
            <a:off x="2157017" y="3863119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rot="20388644">
            <a:off x="2156661" y="214242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SIS for Injection inhibit beam1: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1"/>
            <a:ext cx="7772400" cy="22098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200" dirty="0" smtClean="0"/>
          </a:p>
          <a:p>
            <a:pPr lvl="0"/>
            <a:r>
              <a:rPr lang="en-US" sz="2200" b="1" dirty="0" smtClean="0"/>
              <a:t>PC states:		</a:t>
            </a:r>
            <a:r>
              <a:rPr lang="en-US" sz="2200" dirty="0" smtClean="0"/>
              <a:t>Ready to be tested.</a:t>
            </a:r>
            <a:endParaRPr lang="en-GB" sz="2200" dirty="0" smtClean="0"/>
          </a:p>
          <a:p>
            <a:pPr lvl="0"/>
            <a:r>
              <a:rPr lang="en-US" sz="2200" b="1" dirty="0" smtClean="0"/>
              <a:t>MCBX currents:	</a:t>
            </a:r>
            <a:r>
              <a:rPr lang="en-US" sz="2200" dirty="0" smtClean="0"/>
              <a:t>Ready to be tested. Quick test .</a:t>
            </a:r>
            <a:endParaRPr lang="en-GB" sz="2200" dirty="0" smtClean="0"/>
          </a:p>
          <a:p>
            <a:pPr lvl="0"/>
            <a:r>
              <a:rPr lang="en-US" sz="2200" b="1" dirty="0" smtClean="0"/>
              <a:t>RD1/RD2 currents:	</a:t>
            </a:r>
            <a:r>
              <a:rPr lang="en-US" sz="2200" dirty="0" smtClean="0"/>
              <a:t>Ready to be tested. Quick test.</a:t>
            </a:r>
            <a:endParaRPr lang="en-GB" sz="2200" dirty="0" smtClean="0"/>
          </a:p>
          <a:p>
            <a:pPr lvl="0"/>
            <a:r>
              <a:rPr lang="en-US" sz="2200" b="1" dirty="0" smtClean="0"/>
              <a:t>BTVs:		</a:t>
            </a:r>
            <a:r>
              <a:rPr lang="en-US" sz="2200" dirty="0" smtClean="0"/>
              <a:t>Configuration not final</a:t>
            </a:r>
            <a:endParaRPr lang="en-GB" sz="2200" dirty="0" smtClean="0"/>
          </a:p>
          <a:p>
            <a:endParaRPr lang="en-GB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 rot="16200000">
            <a:off x="-1862931" y="4723606"/>
            <a:ext cx="3997325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 Test Preparation meeting  /  July 22, 2008 / B.Puccio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face-for-PM-Event_Gene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Interface-for-PM-Event_Generation</Template>
  <TotalTime>555</TotalTime>
  <Words>1296</Words>
  <Application>Microsoft Office PowerPoint</Application>
  <PresentationFormat>On-screen Show (4:3)</PresentationFormat>
  <Paragraphs>463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Interface-for-PM-Event_Generation</vt:lpstr>
      <vt:lpstr>Injection Test :  Status of the Beam Interlock System  </vt:lpstr>
      <vt:lpstr>BIS Hierarchy</vt:lpstr>
      <vt:lpstr>Extraction BIS                                                 (1 of 2) </vt:lpstr>
      <vt:lpstr>Slide 4</vt:lpstr>
      <vt:lpstr>Injection BIS</vt:lpstr>
      <vt:lpstr>LHC-ring BIS                                                       (1 of 2) </vt:lpstr>
      <vt:lpstr>LHC-ring BIS                                                     (2 of 2) </vt:lpstr>
      <vt:lpstr>Disabling process:</vt:lpstr>
      <vt:lpstr>SIS for Injection inhibit beam1:</vt:lpstr>
      <vt:lpstr>Test Plans…</vt:lpstr>
      <vt:lpstr>Quick conclusions:</vt:lpstr>
      <vt:lpstr> end </vt:lpstr>
      <vt:lpstr>Slide 13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 Hierarchy</dc:title>
  <dc:creator>puccio</dc:creator>
  <cp:lastModifiedBy>puccio</cp:lastModifiedBy>
  <cp:revision>60</cp:revision>
  <dcterms:created xsi:type="dcterms:W3CDTF">2008-07-21T09:40:36Z</dcterms:created>
  <dcterms:modified xsi:type="dcterms:W3CDTF">2008-07-24T15:49:18Z</dcterms:modified>
</cp:coreProperties>
</file>