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21"/>
  </p:notesMasterIdLst>
  <p:sldIdLst>
    <p:sldId id="467" r:id="rId2"/>
    <p:sldId id="457" r:id="rId3"/>
    <p:sldId id="410" r:id="rId4"/>
    <p:sldId id="460" r:id="rId5"/>
    <p:sldId id="449" r:id="rId6"/>
    <p:sldId id="466" r:id="rId7"/>
    <p:sldId id="414" r:id="rId8"/>
    <p:sldId id="442" r:id="rId9"/>
    <p:sldId id="456" r:id="rId10"/>
    <p:sldId id="435" r:id="rId11"/>
    <p:sldId id="461" r:id="rId12"/>
    <p:sldId id="462" r:id="rId13"/>
    <p:sldId id="464" r:id="rId14"/>
    <p:sldId id="465" r:id="rId15"/>
    <p:sldId id="455" r:id="rId16"/>
    <p:sldId id="438" r:id="rId17"/>
    <p:sldId id="452" r:id="rId18"/>
    <p:sldId id="453" r:id="rId19"/>
    <p:sldId id="454" r:id="rId20"/>
  </p:sldIdLst>
  <p:sldSz cx="9144000" cy="6858000" type="screen4x3"/>
  <p:notesSz cx="6858000" cy="9144000"/>
  <p:defaultTextStyle>
    <a:defPPr>
      <a:defRPr lang="en-US"/>
    </a:defPPr>
    <a:lvl1pPr algn="ctr" rtl="0" eaLnBrk="0" fontAlgn="base" hangingPunct="0">
      <a:spcBef>
        <a:spcPct val="0"/>
      </a:spcBef>
      <a:spcAft>
        <a:spcPct val="0"/>
      </a:spcAft>
      <a:defRPr sz="2000" kern="1200">
        <a:solidFill>
          <a:schemeClr val="tx1"/>
        </a:solidFill>
        <a:latin typeface="Arial" charset="0"/>
        <a:ea typeface="+mn-ea"/>
        <a:cs typeface="+mn-cs"/>
      </a:defRPr>
    </a:lvl1pPr>
    <a:lvl2pPr marL="457200" algn="ctr" rtl="0" eaLnBrk="0" fontAlgn="base" hangingPunct="0">
      <a:spcBef>
        <a:spcPct val="0"/>
      </a:spcBef>
      <a:spcAft>
        <a:spcPct val="0"/>
      </a:spcAft>
      <a:defRPr sz="2000" kern="1200">
        <a:solidFill>
          <a:schemeClr val="tx1"/>
        </a:solidFill>
        <a:latin typeface="Arial" charset="0"/>
        <a:ea typeface="+mn-ea"/>
        <a:cs typeface="+mn-cs"/>
      </a:defRPr>
    </a:lvl2pPr>
    <a:lvl3pPr marL="914400" algn="ctr" rtl="0" eaLnBrk="0" fontAlgn="base" hangingPunct="0">
      <a:spcBef>
        <a:spcPct val="0"/>
      </a:spcBef>
      <a:spcAft>
        <a:spcPct val="0"/>
      </a:spcAft>
      <a:defRPr sz="2000" kern="1200">
        <a:solidFill>
          <a:schemeClr val="tx1"/>
        </a:solidFill>
        <a:latin typeface="Arial" charset="0"/>
        <a:ea typeface="+mn-ea"/>
        <a:cs typeface="+mn-cs"/>
      </a:defRPr>
    </a:lvl3pPr>
    <a:lvl4pPr marL="1371600" algn="ctr" rtl="0" eaLnBrk="0" fontAlgn="base" hangingPunct="0">
      <a:spcBef>
        <a:spcPct val="0"/>
      </a:spcBef>
      <a:spcAft>
        <a:spcPct val="0"/>
      </a:spcAft>
      <a:defRPr sz="2000" kern="1200">
        <a:solidFill>
          <a:schemeClr val="tx1"/>
        </a:solidFill>
        <a:latin typeface="Arial" charset="0"/>
        <a:ea typeface="+mn-ea"/>
        <a:cs typeface="+mn-cs"/>
      </a:defRPr>
    </a:lvl4pPr>
    <a:lvl5pPr marL="1828800" algn="ctr" rtl="0" eaLnBrk="0" fontAlgn="base" hangingPunct="0">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CAFF"/>
    <a:srgbClr val="DDDDDD"/>
    <a:srgbClr val="99FFCC"/>
    <a:srgbClr val="3399FF"/>
    <a:srgbClr val="FFCCCC"/>
    <a:srgbClr val="CCFFFF"/>
    <a:srgbClr val="CC3300"/>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2565" autoAdjust="0"/>
  </p:normalViewPr>
  <p:slideViewPr>
    <p:cSldViewPr>
      <p:cViewPr>
        <p:scale>
          <a:sx n="100" d="100"/>
          <a:sy n="100" d="100"/>
        </p:scale>
        <p:origin x="-294" y="-114"/>
      </p:cViewPr>
      <p:guideLst>
        <p:guide orient="horz" pos="2160"/>
        <p:guide pos="5103"/>
      </p:guideLst>
    </p:cSldViewPr>
  </p:slideViewPr>
  <p:notesTextViewPr>
    <p:cViewPr>
      <p:scale>
        <a:sx n="100" d="100"/>
        <a:sy n="100" d="100"/>
      </p:scale>
      <p:origin x="0" y="0"/>
    </p:cViewPr>
  </p:notesTextViewPr>
  <p:sorterViewPr>
    <p:cViewPr>
      <p:scale>
        <a:sx n="66" d="100"/>
        <a:sy n="66" d="100"/>
      </p:scale>
      <p:origin x="0" y="0"/>
    </p:cViewPr>
  </p:sorter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vl1pPr>
          </a:lstStyle>
          <a:p>
            <a:endParaRPr lang="en-US"/>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vl1pPr>
          </a:lstStyle>
          <a:p>
            <a:endParaRPr 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2EE1EB65-22BD-4C94-9956-258909FD3F4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16E349-F3A2-4530-A1DB-6D32E18B9995}" type="slidenum">
              <a:rPr lang="en-GB"/>
              <a:pPr fontAlgn="base">
                <a:spcBef>
                  <a:spcPct val="0"/>
                </a:spcBef>
                <a:spcAft>
                  <a:spcPct val="0"/>
                </a:spcAft>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602" name="Group 2"/>
          <p:cNvGrpSpPr>
            <a:grpSpLocks/>
          </p:cNvGrpSpPr>
          <p:nvPr/>
        </p:nvGrpSpPr>
        <p:grpSpPr bwMode="auto">
          <a:xfrm>
            <a:off x="0" y="0"/>
            <a:ext cx="9144000" cy="6858000"/>
            <a:chOff x="0" y="0"/>
            <a:chExt cx="5760" cy="4320"/>
          </a:xfrm>
        </p:grpSpPr>
        <p:sp>
          <p:nvSpPr>
            <p:cNvPr id="2560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1" hangingPunct="1"/>
              <a:endParaRPr lang="en-US" sz="2400">
                <a:latin typeface="Times New Roman" pitchFamily="18" charset="0"/>
              </a:endParaRPr>
            </a:p>
          </p:txBody>
        </p:sp>
        <p:sp>
          <p:nvSpPr>
            <p:cNvPr id="25604"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eaLnBrk="1" hangingPunct="1"/>
              <a:endParaRPr lang="en-US" sz="2400">
                <a:latin typeface="Times New Roman" pitchFamily="18" charset="0"/>
              </a:endParaRPr>
            </a:p>
          </p:txBody>
        </p:sp>
        <p:grpSp>
          <p:nvGrpSpPr>
            <p:cNvPr id="25605" name="Group 5"/>
            <p:cNvGrpSpPr>
              <a:grpSpLocks/>
            </p:cNvGrpSpPr>
            <p:nvPr/>
          </p:nvGrpSpPr>
          <p:grpSpPr bwMode="auto">
            <a:xfrm>
              <a:off x="0" y="672"/>
              <a:ext cx="1806" cy="1989"/>
              <a:chOff x="0" y="672"/>
              <a:chExt cx="1806" cy="1989"/>
            </a:xfrm>
          </p:grpSpPr>
          <p:sp>
            <p:nvSpPr>
              <p:cNvPr id="25606"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eaLnBrk="1" hangingPunct="1"/>
                <a:endParaRPr lang="en-US" sz="2400">
                  <a:latin typeface="Times New Roman" pitchFamily="18" charset="0"/>
                </a:endParaRPr>
              </a:p>
            </p:txBody>
          </p:sp>
          <p:sp>
            <p:nvSpPr>
              <p:cNvPr id="25607"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eaLnBrk="1" hangingPunct="1"/>
                <a:endParaRPr lang="en-US" sz="2400">
                  <a:latin typeface="Times New Roman" pitchFamily="18" charset="0"/>
                </a:endParaRPr>
              </a:p>
            </p:txBody>
          </p:sp>
          <p:sp>
            <p:nvSpPr>
              <p:cNvPr id="25608"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eaLnBrk="1" hangingPunct="1"/>
                <a:endParaRPr lang="en-US" sz="2400">
                  <a:latin typeface="Times New Roman" pitchFamily="18" charset="0"/>
                </a:endParaRPr>
              </a:p>
            </p:txBody>
          </p:sp>
          <p:sp>
            <p:nvSpPr>
              <p:cNvPr id="25609"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eaLnBrk="1" hangingPunct="1"/>
                <a:endParaRPr lang="en-US" sz="2400">
                  <a:latin typeface="Times New Roman" pitchFamily="18" charset="0"/>
                </a:endParaRPr>
              </a:p>
            </p:txBody>
          </p:sp>
          <p:sp>
            <p:nvSpPr>
              <p:cNvPr id="25610"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eaLnBrk="1" hangingPunct="1"/>
                <a:endParaRPr lang="en-US" sz="2400">
                  <a:latin typeface="Times New Roman" pitchFamily="18" charset="0"/>
                </a:endParaRPr>
              </a:p>
            </p:txBody>
          </p:sp>
          <p:sp>
            <p:nvSpPr>
              <p:cNvPr id="25611"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eaLnBrk="1" hangingPunct="1"/>
                <a:endParaRPr lang="en-US" sz="2400">
                  <a:latin typeface="Times New Roman" pitchFamily="18" charset="0"/>
                </a:endParaRPr>
              </a:p>
            </p:txBody>
          </p:sp>
          <p:sp>
            <p:nvSpPr>
              <p:cNvPr id="25612"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eaLnBrk="1" hangingPunct="1"/>
                <a:endParaRPr lang="en-US" sz="2400">
                  <a:latin typeface="Times New Roman" pitchFamily="18" charset="0"/>
                </a:endParaRPr>
              </a:p>
            </p:txBody>
          </p:sp>
          <p:sp>
            <p:nvSpPr>
              <p:cNvPr id="25613"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eaLnBrk="1" hangingPunct="1"/>
                <a:endParaRPr lang="en-US" sz="2400">
                  <a:latin typeface="Times New Roman" pitchFamily="18" charset="0"/>
                </a:endParaRPr>
              </a:p>
            </p:txBody>
          </p:sp>
          <p:sp>
            <p:nvSpPr>
              <p:cNvPr id="25614"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eaLnBrk="1" hangingPunct="1"/>
                <a:endParaRPr lang="en-US" sz="2400">
                  <a:latin typeface="Times New Roman" pitchFamily="18" charset="0"/>
                </a:endParaRPr>
              </a:p>
            </p:txBody>
          </p:sp>
          <p:sp>
            <p:nvSpPr>
              <p:cNvPr id="25615"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eaLnBrk="1" hangingPunct="1"/>
                <a:endParaRPr lang="en-US" sz="2400">
                  <a:latin typeface="Times New Roman" pitchFamily="18" charset="0"/>
                </a:endParaRPr>
              </a:p>
            </p:txBody>
          </p:sp>
        </p:grpSp>
      </p:grpSp>
      <p:sp>
        <p:nvSpPr>
          <p:cNvPr id="25616" name="Rectangle 16"/>
          <p:cNvSpPr>
            <a:spLocks noGrp="1" noChangeArrowheads="1"/>
          </p:cNvSpPr>
          <p:nvPr>
            <p:ph type="dt" sz="half" idx="2"/>
          </p:nvPr>
        </p:nvSpPr>
        <p:spPr>
          <a:xfrm>
            <a:off x="457200" y="6248400"/>
            <a:ext cx="2133600" cy="457200"/>
          </a:xfrm>
        </p:spPr>
        <p:txBody>
          <a:bodyPr/>
          <a:lstStyle>
            <a:lvl1pPr>
              <a:defRPr>
                <a:solidFill>
                  <a:schemeClr val="tx1"/>
                </a:solidFill>
              </a:defRPr>
            </a:lvl1pPr>
          </a:lstStyle>
          <a:p>
            <a:r>
              <a:rPr lang="en-US" smtClean="0"/>
              <a:t>11-07-2008</a:t>
            </a:r>
            <a:endParaRPr lang="en-US"/>
          </a:p>
        </p:txBody>
      </p:sp>
      <p:sp>
        <p:nvSpPr>
          <p:cNvPr id="25617" name="Rectangle 17"/>
          <p:cNvSpPr>
            <a:spLocks noGrp="1" noChangeArrowheads="1"/>
          </p:cNvSpPr>
          <p:nvPr>
            <p:ph type="ftr" sz="quarter" idx="3"/>
          </p:nvPr>
        </p:nvSpPr>
        <p:spPr>
          <a:xfrm>
            <a:off x="3124200" y="6248400"/>
            <a:ext cx="2895600" cy="457200"/>
          </a:xfrm>
        </p:spPr>
        <p:txBody>
          <a:bodyPr/>
          <a:lstStyle>
            <a:lvl1pPr>
              <a:defRPr>
                <a:solidFill>
                  <a:schemeClr val="tx1"/>
                </a:solidFill>
              </a:defRPr>
            </a:lvl1pPr>
          </a:lstStyle>
          <a:p>
            <a:r>
              <a:rPr lang="en-US" smtClean="0"/>
              <a:t>LHC injection test?</a:t>
            </a:r>
            <a:endParaRPr lang="en-US"/>
          </a:p>
        </p:txBody>
      </p:sp>
      <p:sp>
        <p:nvSpPr>
          <p:cNvPr id="25618" name="Rectangle 18"/>
          <p:cNvSpPr>
            <a:spLocks noGrp="1" noChangeArrowheads="1"/>
          </p:cNvSpPr>
          <p:nvPr>
            <p:ph type="sldNum" sz="quarter" idx="4"/>
          </p:nvPr>
        </p:nvSpPr>
        <p:spPr>
          <a:xfrm>
            <a:off x="6553200" y="6248400"/>
            <a:ext cx="2133600" cy="457200"/>
          </a:xfrm>
        </p:spPr>
        <p:txBody>
          <a:bodyPr/>
          <a:lstStyle>
            <a:lvl1pPr>
              <a:defRPr>
                <a:solidFill>
                  <a:schemeClr val="tx1"/>
                </a:solidFill>
                <a:latin typeface="Arial Black" pitchFamily="34" charset="0"/>
              </a:defRPr>
            </a:lvl1pPr>
          </a:lstStyle>
          <a:p>
            <a:fld id="{B479F5CB-07BB-46BF-80DE-EB156405E256}" type="slidenum">
              <a:rPr lang="en-US"/>
              <a:pPr/>
              <a:t>‹#›</a:t>
            </a:fld>
            <a:endParaRPr lang="en-US"/>
          </a:p>
        </p:txBody>
      </p:sp>
      <p:sp>
        <p:nvSpPr>
          <p:cNvPr id="25619"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2562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6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LHC injection test?</a:t>
            </a:r>
            <a:endParaRPr lang="en-US"/>
          </a:p>
        </p:txBody>
      </p:sp>
      <p:sp>
        <p:nvSpPr>
          <p:cNvPr id="5" name="Slide Number Placeholder 4"/>
          <p:cNvSpPr>
            <a:spLocks noGrp="1"/>
          </p:cNvSpPr>
          <p:nvPr>
            <p:ph type="sldNum" sz="quarter" idx="11"/>
          </p:nvPr>
        </p:nvSpPr>
        <p:spPr/>
        <p:txBody>
          <a:bodyPr/>
          <a:lstStyle>
            <a:lvl1pPr>
              <a:defRPr/>
            </a:lvl1pPr>
          </a:lstStyle>
          <a:p>
            <a:fld id="{B10D9C88-2D45-4D10-BA3C-42AC5E201EFE}"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LHC injection test?</a:t>
            </a:r>
            <a:endParaRPr lang="en-US"/>
          </a:p>
        </p:txBody>
      </p:sp>
      <p:sp>
        <p:nvSpPr>
          <p:cNvPr id="5" name="Slide Number Placeholder 4"/>
          <p:cNvSpPr>
            <a:spLocks noGrp="1"/>
          </p:cNvSpPr>
          <p:nvPr>
            <p:ph type="sldNum" sz="quarter" idx="11"/>
          </p:nvPr>
        </p:nvSpPr>
        <p:spPr/>
        <p:txBody>
          <a:bodyPr/>
          <a:lstStyle>
            <a:lvl1pPr>
              <a:defRPr/>
            </a:lvl1pPr>
          </a:lstStyle>
          <a:p>
            <a:fld id="{91E7C311-DF4E-4EAD-AFA2-A033BB123C5A}"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238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196975"/>
            <a:ext cx="8229600" cy="5111750"/>
          </a:xfrm>
        </p:spPr>
        <p:txBody>
          <a:bodyPr/>
          <a:lstStyle/>
          <a:p>
            <a:endParaRPr lang="en-US"/>
          </a:p>
        </p:txBody>
      </p:sp>
      <p:sp>
        <p:nvSpPr>
          <p:cNvPr id="4" name="Footer Placeholder 3"/>
          <p:cNvSpPr>
            <a:spLocks noGrp="1"/>
          </p:cNvSpPr>
          <p:nvPr>
            <p:ph type="ftr" sz="quarter" idx="10"/>
          </p:nvPr>
        </p:nvSpPr>
        <p:spPr>
          <a:xfrm>
            <a:off x="3124200" y="6632575"/>
            <a:ext cx="2895600" cy="252413"/>
          </a:xfrm>
        </p:spPr>
        <p:txBody>
          <a:bodyPr/>
          <a:lstStyle>
            <a:lvl1pPr>
              <a:defRPr/>
            </a:lvl1pPr>
          </a:lstStyle>
          <a:p>
            <a:r>
              <a:rPr lang="en-US" smtClean="0"/>
              <a:t>LHC injection test?</a:t>
            </a:r>
            <a:endParaRPr lang="en-US"/>
          </a:p>
        </p:txBody>
      </p:sp>
      <p:sp>
        <p:nvSpPr>
          <p:cNvPr id="5" name="Slide Number Placeholder 4"/>
          <p:cNvSpPr>
            <a:spLocks noGrp="1"/>
          </p:cNvSpPr>
          <p:nvPr>
            <p:ph type="sldNum" sz="quarter" idx="11"/>
          </p:nvPr>
        </p:nvSpPr>
        <p:spPr>
          <a:xfrm>
            <a:off x="6902450" y="6632575"/>
            <a:ext cx="2133600" cy="252413"/>
          </a:xfrm>
        </p:spPr>
        <p:txBody>
          <a:bodyPr/>
          <a:lstStyle>
            <a:lvl1pPr>
              <a:defRPr/>
            </a:lvl1pPr>
          </a:lstStyle>
          <a:p>
            <a:fld id="{080BB3CC-F4BD-4740-8AE8-B99B2E23B82D}" type="slidenum">
              <a:rPr lang="en-US"/>
              <a:pPr/>
              <a:t>‹#›</a:t>
            </a:fld>
            <a:endParaRPr lang="en-US"/>
          </a:p>
        </p:txBody>
      </p:sp>
      <p:sp>
        <p:nvSpPr>
          <p:cNvPr id="6" name="Date Placeholder 5"/>
          <p:cNvSpPr>
            <a:spLocks noGrp="1"/>
          </p:cNvSpPr>
          <p:nvPr>
            <p:ph type="dt" sz="half" idx="12"/>
          </p:nvPr>
        </p:nvSpPr>
        <p:spPr>
          <a:xfrm>
            <a:off x="34925" y="6616700"/>
            <a:ext cx="2133600" cy="268288"/>
          </a:xfrm>
        </p:spPr>
        <p:txBody>
          <a:bodyPr/>
          <a:lstStyle>
            <a:lvl1pPr>
              <a:defRPr/>
            </a:lvl1pPr>
          </a:lstStyle>
          <a:p>
            <a:r>
              <a:rPr lang="en-US" smtClean="0"/>
              <a:t>11-07-2008</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LHC injection test?</a:t>
            </a:r>
            <a:endParaRPr lang="en-US"/>
          </a:p>
        </p:txBody>
      </p:sp>
      <p:sp>
        <p:nvSpPr>
          <p:cNvPr id="5" name="Slide Number Placeholder 4"/>
          <p:cNvSpPr>
            <a:spLocks noGrp="1"/>
          </p:cNvSpPr>
          <p:nvPr>
            <p:ph type="sldNum" sz="quarter" idx="11"/>
          </p:nvPr>
        </p:nvSpPr>
        <p:spPr/>
        <p:txBody>
          <a:bodyPr/>
          <a:lstStyle>
            <a:lvl1pPr>
              <a:defRPr/>
            </a:lvl1pPr>
          </a:lstStyle>
          <a:p>
            <a:fld id="{2DD58802-16F1-4373-AC0D-922E57F76C5D}"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smtClean="0"/>
              <a:t>LHC injection test?</a:t>
            </a:r>
            <a:endParaRPr lang="en-US"/>
          </a:p>
        </p:txBody>
      </p:sp>
      <p:sp>
        <p:nvSpPr>
          <p:cNvPr id="5" name="Slide Number Placeholder 4"/>
          <p:cNvSpPr>
            <a:spLocks noGrp="1"/>
          </p:cNvSpPr>
          <p:nvPr>
            <p:ph type="sldNum" sz="quarter" idx="11"/>
          </p:nvPr>
        </p:nvSpPr>
        <p:spPr/>
        <p:txBody>
          <a:bodyPr/>
          <a:lstStyle>
            <a:lvl1pPr>
              <a:defRPr/>
            </a:lvl1pPr>
          </a:lstStyle>
          <a:p>
            <a:fld id="{754E8577-3A2C-40C1-AC2C-8550F8233E90}"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96975"/>
            <a:ext cx="40386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96975"/>
            <a:ext cx="40386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LHC injection test?</a:t>
            </a:r>
            <a:endParaRPr lang="en-US"/>
          </a:p>
        </p:txBody>
      </p:sp>
      <p:sp>
        <p:nvSpPr>
          <p:cNvPr id="6" name="Slide Number Placeholder 5"/>
          <p:cNvSpPr>
            <a:spLocks noGrp="1"/>
          </p:cNvSpPr>
          <p:nvPr>
            <p:ph type="sldNum" sz="quarter" idx="11"/>
          </p:nvPr>
        </p:nvSpPr>
        <p:spPr/>
        <p:txBody>
          <a:bodyPr/>
          <a:lstStyle>
            <a:lvl1pPr>
              <a:defRPr/>
            </a:lvl1pPr>
          </a:lstStyle>
          <a:p>
            <a:fld id="{259738B5-C212-4F90-8936-A0D2BC2F3BBA}"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LHC injection test?</a:t>
            </a:r>
            <a:endParaRPr lang="en-US"/>
          </a:p>
        </p:txBody>
      </p:sp>
      <p:sp>
        <p:nvSpPr>
          <p:cNvPr id="8" name="Slide Number Placeholder 7"/>
          <p:cNvSpPr>
            <a:spLocks noGrp="1"/>
          </p:cNvSpPr>
          <p:nvPr>
            <p:ph type="sldNum" sz="quarter" idx="11"/>
          </p:nvPr>
        </p:nvSpPr>
        <p:spPr/>
        <p:txBody>
          <a:bodyPr/>
          <a:lstStyle>
            <a:lvl1pPr>
              <a:defRPr/>
            </a:lvl1pPr>
          </a:lstStyle>
          <a:p>
            <a:fld id="{9E198118-81EC-43FC-968E-5A32BEC3D16C}" type="slidenum">
              <a:rPr lang="en-US"/>
              <a:pPr/>
              <a:t>‹#›</a:t>
            </a:fld>
            <a:endParaRPr lang="en-US"/>
          </a:p>
        </p:txBody>
      </p:sp>
      <p:sp>
        <p:nvSpPr>
          <p:cNvPr id="9" name="Date Placeholder 8"/>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LHC injection test?</a:t>
            </a:r>
            <a:endParaRPr lang="en-US"/>
          </a:p>
        </p:txBody>
      </p:sp>
      <p:sp>
        <p:nvSpPr>
          <p:cNvPr id="4" name="Slide Number Placeholder 3"/>
          <p:cNvSpPr>
            <a:spLocks noGrp="1"/>
          </p:cNvSpPr>
          <p:nvPr>
            <p:ph type="sldNum" sz="quarter" idx="11"/>
          </p:nvPr>
        </p:nvSpPr>
        <p:spPr/>
        <p:txBody>
          <a:bodyPr/>
          <a:lstStyle>
            <a:lvl1pPr>
              <a:defRPr/>
            </a:lvl1pPr>
          </a:lstStyle>
          <a:p>
            <a:fld id="{9318F8F6-B2FB-4CF5-A8F8-A5CB1A17E82B}" type="slidenum">
              <a:rPr lang="en-US"/>
              <a:pPr/>
              <a:t>‹#›</a:t>
            </a:fld>
            <a:endParaRPr lang="en-US"/>
          </a:p>
        </p:txBody>
      </p:sp>
      <p:sp>
        <p:nvSpPr>
          <p:cNvPr id="5" name="Date Placeholder 4"/>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LHC injection test?</a:t>
            </a:r>
            <a:endParaRPr lang="en-US"/>
          </a:p>
        </p:txBody>
      </p:sp>
      <p:sp>
        <p:nvSpPr>
          <p:cNvPr id="3" name="Slide Number Placeholder 2"/>
          <p:cNvSpPr>
            <a:spLocks noGrp="1"/>
          </p:cNvSpPr>
          <p:nvPr>
            <p:ph type="sldNum" sz="quarter" idx="11"/>
          </p:nvPr>
        </p:nvSpPr>
        <p:spPr/>
        <p:txBody>
          <a:bodyPr/>
          <a:lstStyle>
            <a:lvl1pPr>
              <a:defRPr/>
            </a:lvl1pPr>
          </a:lstStyle>
          <a:p>
            <a:fld id="{7F929F2A-8F0A-4E16-AADF-DD2E5E05987E}" type="slidenum">
              <a:rPr lang="en-US"/>
              <a:pPr/>
              <a:t>‹#›</a:t>
            </a:fld>
            <a:endParaRPr lang="en-US"/>
          </a:p>
        </p:txBody>
      </p:sp>
      <p:sp>
        <p:nvSpPr>
          <p:cNvPr id="4" name="Date Placeholder 3"/>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LHC injection test?</a:t>
            </a:r>
            <a:endParaRPr lang="en-US"/>
          </a:p>
        </p:txBody>
      </p:sp>
      <p:sp>
        <p:nvSpPr>
          <p:cNvPr id="6" name="Slide Number Placeholder 5"/>
          <p:cNvSpPr>
            <a:spLocks noGrp="1"/>
          </p:cNvSpPr>
          <p:nvPr>
            <p:ph type="sldNum" sz="quarter" idx="11"/>
          </p:nvPr>
        </p:nvSpPr>
        <p:spPr/>
        <p:txBody>
          <a:bodyPr/>
          <a:lstStyle>
            <a:lvl1pPr>
              <a:defRPr/>
            </a:lvl1pPr>
          </a:lstStyle>
          <a:p>
            <a:fld id="{C2FCC094-8B14-409E-8F9D-DC7427FE8B85}"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LHC injection test?</a:t>
            </a:r>
            <a:endParaRPr lang="en-US"/>
          </a:p>
        </p:txBody>
      </p:sp>
      <p:sp>
        <p:nvSpPr>
          <p:cNvPr id="6" name="Slide Number Placeholder 5"/>
          <p:cNvSpPr>
            <a:spLocks noGrp="1"/>
          </p:cNvSpPr>
          <p:nvPr>
            <p:ph type="sldNum" sz="quarter" idx="11"/>
          </p:nvPr>
        </p:nvSpPr>
        <p:spPr/>
        <p:txBody>
          <a:bodyPr/>
          <a:lstStyle>
            <a:lvl1pPr>
              <a:defRPr/>
            </a:lvl1pPr>
          </a:lstStyle>
          <a:p>
            <a:fld id="{AD4DB388-E251-4D37-8352-E06475C441E8}"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smtClean="0"/>
              <a:t>11-07-2008</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ftr" sz="quarter" idx="3"/>
          </p:nvPr>
        </p:nvSpPr>
        <p:spPr bwMode="auto">
          <a:xfrm>
            <a:off x="3124200" y="6632575"/>
            <a:ext cx="2895600" cy="2524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hlink"/>
                </a:solidFill>
              </a:defRPr>
            </a:lvl1pPr>
          </a:lstStyle>
          <a:p>
            <a:r>
              <a:rPr lang="en-US" smtClean="0"/>
              <a:t>LHC injection test?</a:t>
            </a:r>
            <a:endParaRPr lang="en-US"/>
          </a:p>
        </p:txBody>
      </p:sp>
      <p:sp>
        <p:nvSpPr>
          <p:cNvPr id="24579" name="Rectangle 3"/>
          <p:cNvSpPr>
            <a:spLocks noGrp="1" noChangeArrowheads="1"/>
          </p:cNvSpPr>
          <p:nvPr>
            <p:ph type="sldNum" sz="quarter" idx="4"/>
          </p:nvPr>
        </p:nvSpPr>
        <p:spPr bwMode="auto">
          <a:xfrm>
            <a:off x="6902450" y="6632575"/>
            <a:ext cx="2133600" cy="2524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hlink"/>
                </a:solidFill>
              </a:defRPr>
            </a:lvl1pPr>
          </a:lstStyle>
          <a:p>
            <a:fld id="{25ECC370-3232-4348-9858-58C76115288E}" type="slidenum">
              <a:rPr lang="en-US"/>
              <a:pPr/>
              <a:t>‹#›</a:t>
            </a:fld>
            <a:endParaRPr lang="en-US"/>
          </a:p>
        </p:txBody>
      </p:sp>
      <p:grpSp>
        <p:nvGrpSpPr>
          <p:cNvPr id="24580" name="Group 4"/>
          <p:cNvGrpSpPr>
            <a:grpSpLocks/>
          </p:cNvGrpSpPr>
          <p:nvPr/>
        </p:nvGrpSpPr>
        <p:grpSpPr bwMode="auto">
          <a:xfrm>
            <a:off x="0" y="0"/>
            <a:ext cx="9144000" cy="546100"/>
            <a:chOff x="0" y="0"/>
            <a:chExt cx="5760" cy="344"/>
          </a:xfrm>
        </p:grpSpPr>
        <p:sp>
          <p:nvSpPr>
            <p:cNvPr id="2458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1" hangingPunct="1"/>
              <a:endParaRPr lang="en-US" sz="2400">
                <a:latin typeface="Times New Roman" pitchFamily="18" charset="0"/>
              </a:endParaRPr>
            </a:p>
          </p:txBody>
        </p:sp>
        <p:sp>
          <p:nvSpPr>
            <p:cNvPr id="2458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lgn="l" eaLnBrk="1" hangingPunct="1"/>
              <a:endParaRPr lang="en-US" sz="2400">
                <a:latin typeface="Times New Roman" pitchFamily="18" charset="0"/>
              </a:endParaRPr>
            </a:p>
          </p:txBody>
        </p:sp>
        <p:sp>
          <p:nvSpPr>
            <p:cNvPr id="2458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lgn="l" eaLnBrk="1" hangingPunct="1"/>
              <a:endParaRPr lang="en-US" sz="1800">
                <a:solidFill>
                  <a:schemeClr val="hlink"/>
                </a:solidFill>
              </a:endParaRPr>
            </a:p>
          </p:txBody>
        </p:sp>
        <p:sp>
          <p:nvSpPr>
            <p:cNvPr id="2458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lgn="l" eaLnBrk="1" hangingPunct="1"/>
              <a:endParaRPr lang="en-US" sz="1800">
                <a:solidFill>
                  <a:schemeClr val="hlink"/>
                </a:solidFill>
              </a:endParaRPr>
            </a:p>
          </p:txBody>
        </p:sp>
        <p:sp>
          <p:nvSpPr>
            <p:cNvPr id="2458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lgn="l" eaLnBrk="1" hangingPunct="1"/>
              <a:endParaRPr lang="en-US" sz="1800">
                <a:solidFill>
                  <a:schemeClr val="accent2"/>
                </a:solidFill>
              </a:endParaRPr>
            </a:p>
          </p:txBody>
        </p:sp>
        <p:sp>
          <p:nvSpPr>
            <p:cNvPr id="2458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lgn="l" eaLnBrk="1" hangingPunct="1"/>
              <a:endParaRPr lang="en-US" sz="1800">
                <a:solidFill>
                  <a:schemeClr val="hlink"/>
                </a:solidFill>
              </a:endParaRPr>
            </a:p>
          </p:txBody>
        </p:sp>
        <p:sp>
          <p:nvSpPr>
            <p:cNvPr id="2458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lgn="l" eaLnBrk="1" hangingPunct="1"/>
              <a:endParaRPr lang="en-US" sz="2400">
                <a:latin typeface="Times New Roman" pitchFamily="18" charset="0"/>
              </a:endParaRPr>
            </a:p>
          </p:txBody>
        </p:sp>
        <p:sp>
          <p:nvSpPr>
            <p:cNvPr id="2458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lgn="l" eaLnBrk="1" hangingPunct="1"/>
              <a:endParaRPr lang="en-US" sz="1800">
                <a:solidFill>
                  <a:schemeClr val="accent2"/>
                </a:solidFill>
              </a:endParaRPr>
            </a:p>
          </p:txBody>
        </p:sp>
        <p:sp>
          <p:nvSpPr>
            <p:cNvPr id="2458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lgn="l" eaLnBrk="1" hangingPunct="1"/>
              <a:endParaRPr lang="en-US" sz="1800">
                <a:solidFill>
                  <a:schemeClr val="accent2"/>
                </a:solidFill>
              </a:endParaRPr>
            </a:p>
          </p:txBody>
        </p:sp>
      </p:grpSp>
      <p:sp>
        <p:nvSpPr>
          <p:cNvPr id="24590" name="Rectangle 14"/>
          <p:cNvSpPr>
            <a:spLocks noGrp="1" noChangeArrowheads="1"/>
          </p:cNvSpPr>
          <p:nvPr>
            <p:ph type="title"/>
          </p:nvPr>
        </p:nvSpPr>
        <p:spPr bwMode="auto">
          <a:xfrm>
            <a:off x="457200" y="457200"/>
            <a:ext cx="8229600" cy="523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91" name="Rectangle 15"/>
          <p:cNvSpPr>
            <a:spLocks noGrp="1" noChangeArrowheads="1"/>
          </p:cNvSpPr>
          <p:nvPr>
            <p:ph type="body" idx="1"/>
          </p:nvPr>
        </p:nvSpPr>
        <p:spPr bwMode="auto">
          <a:xfrm>
            <a:off x="457200" y="1196975"/>
            <a:ext cx="8229600" cy="5111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92" name="Rectangle 16"/>
          <p:cNvSpPr>
            <a:spLocks noGrp="1" noChangeArrowheads="1"/>
          </p:cNvSpPr>
          <p:nvPr>
            <p:ph type="dt" sz="half" idx="2"/>
          </p:nvPr>
        </p:nvSpPr>
        <p:spPr bwMode="auto">
          <a:xfrm>
            <a:off x="34925" y="6616700"/>
            <a:ext cx="2133600" cy="2682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hlink"/>
                </a:solidFill>
              </a:defRPr>
            </a:lvl1pPr>
          </a:lstStyle>
          <a:p>
            <a:r>
              <a:rPr lang="en-US" smtClean="0"/>
              <a:t>11-07-2008</a:t>
            </a:r>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hf hdr="0"/>
  <p:txStyles>
    <p:titleStyle>
      <a:lvl1pPr algn="l" rtl="0" fontAlgn="base">
        <a:spcBef>
          <a:spcPct val="0"/>
        </a:spcBef>
        <a:spcAft>
          <a:spcPct val="0"/>
        </a:spcAft>
        <a:defRPr sz="3600">
          <a:solidFill>
            <a:schemeClr val="bg2"/>
          </a:solidFill>
          <a:latin typeface="+mj-lt"/>
          <a:ea typeface="+mj-ea"/>
          <a:cs typeface="+mj-cs"/>
        </a:defRPr>
      </a:lvl1pPr>
      <a:lvl2pPr algn="l" rtl="0" fontAlgn="base">
        <a:spcBef>
          <a:spcPct val="0"/>
        </a:spcBef>
        <a:spcAft>
          <a:spcPct val="0"/>
        </a:spcAft>
        <a:defRPr sz="3600">
          <a:solidFill>
            <a:schemeClr val="bg2"/>
          </a:solidFill>
          <a:latin typeface="Arial" charset="0"/>
        </a:defRPr>
      </a:lvl2pPr>
      <a:lvl3pPr algn="l" rtl="0" fontAlgn="base">
        <a:spcBef>
          <a:spcPct val="0"/>
        </a:spcBef>
        <a:spcAft>
          <a:spcPct val="0"/>
        </a:spcAft>
        <a:defRPr sz="3600">
          <a:solidFill>
            <a:schemeClr val="bg2"/>
          </a:solidFill>
          <a:latin typeface="Arial" charset="0"/>
        </a:defRPr>
      </a:lvl3pPr>
      <a:lvl4pPr algn="l" rtl="0" fontAlgn="base">
        <a:spcBef>
          <a:spcPct val="0"/>
        </a:spcBef>
        <a:spcAft>
          <a:spcPct val="0"/>
        </a:spcAft>
        <a:defRPr sz="3600">
          <a:solidFill>
            <a:schemeClr val="bg2"/>
          </a:solidFill>
          <a:latin typeface="Arial" charset="0"/>
        </a:defRPr>
      </a:lvl4pPr>
      <a:lvl5pPr algn="l" rtl="0" fontAlgn="base">
        <a:spcBef>
          <a:spcPct val="0"/>
        </a:spcBef>
        <a:spcAft>
          <a:spcPct val="0"/>
        </a:spcAft>
        <a:defRPr sz="3600">
          <a:solidFill>
            <a:schemeClr val="bg2"/>
          </a:solidFill>
          <a:latin typeface="Arial" charset="0"/>
        </a:defRPr>
      </a:lvl5pPr>
      <a:lvl6pPr marL="457200" algn="l" rtl="0" fontAlgn="base">
        <a:spcBef>
          <a:spcPct val="0"/>
        </a:spcBef>
        <a:spcAft>
          <a:spcPct val="0"/>
        </a:spcAft>
        <a:defRPr sz="3600">
          <a:solidFill>
            <a:schemeClr val="bg2"/>
          </a:solidFill>
          <a:latin typeface="Arial" charset="0"/>
        </a:defRPr>
      </a:lvl6pPr>
      <a:lvl7pPr marL="914400" algn="l" rtl="0" fontAlgn="base">
        <a:spcBef>
          <a:spcPct val="0"/>
        </a:spcBef>
        <a:spcAft>
          <a:spcPct val="0"/>
        </a:spcAft>
        <a:defRPr sz="3600">
          <a:solidFill>
            <a:schemeClr val="bg2"/>
          </a:solidFill>
          <a:latin typeface="Arial" charset="0"/>
        </a:defRPr>
      </a:lvl7pPr>
      <a:lvl8pPr marL="1371600" algn="l" rtl="0" fontAlgn="base">
        <a:spcBef>
          <a:spcPct val="0"/>
        </a:spcBef>
        <a:spcAft>
          <a:spcPct val="0"/>
        </a:spcAft>
        <a:defRPr sz="3600">
          <a:solidFill>
            <a:schemeClr val="bg2"/>
          </a:solidFill>
          <a:latin typeface="Arial" charset="0"/>
        </a:defRPr>
      </a:lvl8pPr>
      <a:lvl9pPr marL="1828800" algn="l" rtl="0" fontAlgn="base">
        <a:spcBef>
          <a:spcPct val="0"/>
        </a:spcBef>
        <a:spcAft>
          <a:spcPct val="0"/>
        </a:spcAft>
        <a:defRPr sz="3600">
          <a:solidFill>
            <a:schemeClr val="bg2"/>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2400">
          <a:solidFill>
            <a:schemeClr val="hlink"/>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000">
          <a:solidFill>
            <a:schemeClr val="hlink"/>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a:solidFill>
            <a:schemeClr val="hlink"/>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1600">
          <a:solidFill>
            <a:schemeClr val="hlink"/>
          </a:solidFill>
          <a:latin typeface="+mn-lt"/>
        </a:defRPr>
      </a:lvl4pPr>
      <a:lvl5pPr marL="2057400" indent="-228600" algn="l" rtl="0" fontAlgn="base">
        <a:spcBef>
          <a:spcPct val="20000"/>
        </a:spcBef>
        <a:spcAft>
          <a:spcPct val="0"/>
        </a:spcAft>
        <a:buClr>
          <a:schemeClr val="bg2"/>
        </a:buClr>
        <a:buFont typeface="Wingdings" pitchFamily="2" charset="2"/>
        <a:buChar char="§"/>
        <a:defRPr sz="1600">
          <a:solidFill>
            <a:schemeClr val="hlink"/>
          </a:solidFill>
          <a:latin typeface="+mn-lt"/>
        </a:defRPr>
      </a:lvl5pPr>
      <a:lvl6pPr marL="2514600" indent="-228600" algn="l" rtl="0" fontAlgn="base">
        <a:spcBef>
          <a:spcPct val="20000"/>
        </a:spcBef>
        <a:spcAft>
          <a:spcPct val="0"/>
        </a:spcAft>
        <a:buClr>
          <a:schemeClr val="bg2"/>
        </a:buClr>
        <a:buFont typeface="Wingdings" pitchFamily="2" charset="2"/>
        <a:buChar char="§"/>
        <a:defRPr sz="1600">
          <a:solidFill>
            <a:schemeClr val="hlink"/>
          </a:solidFill>
          <a:latin typeface="+mn-lt"/>
        </a:defRPr>
      </a:lvl6pPr>
      <a:lvl7pPr marL="2971800" indent="-228600" algn="l" rtl="0" fontAlgn="base">
        <a:spcBef>
          <a:spcPct val="20000"/>
        </a:spcBef>
        <a:spcAft>
          <a:spcPct val="0"/>
        </a:spcAft>
        <a:buClr>
          <a:schemeClr val="bg2"/>
        </a:buClr>
        <a:buFont typeface="Wingdings" pitchFamily="2" charset="2"/>
        <a:buChar char="§"/>
        <a:defRPr sz="1600">
          <a:solidFill>
            <a:schemeClr val="hlink"/>
          </a:solidFill>
          <a:latin typeface="+mn-lt"/>
        </a:defRPr>
      </a:lvl7pPr>
      <a:lvl8pPr marL="3429000" indent="-228600" algn="l" rtl="0" fontAlgn="base">
        <a:spcBef>
          <a:spcPct val="20000"/>
        </a:spcBef>
        <a:spcAft>
          <a:spcPct val="0"/>
        </a:spcAft>
        <a:buClr>
          <a:schemeClr val="bg2"/>
        </a:buClr>
        <a:buFont typeface="Wingdings" pitchFamily="2" charset="2"/>
        <a:buChar char="§"/>
        <a:defRPr sz="1600">
          <a:solidFill>
            <a:schemeClr val="hlink"/>
          </a:solidFill>
          <a:latin typeface="+mn-lt"/>
        </a:defRPr>
      </a:lvl8pPr>
      <a:lvl9pPr marL="3886200" indent="-228600" algn="l" rtl="0" fontAlgn="base">
        <a:spcBef>
          <a:spcPct val="20000"/>
        </a:spcBef>
        <a:spcAft>
          <a:spcPct val="0"/>
        </a:spcAft>
        <a:buClr>
          <a:schemeClr val="bg2"/>
        </a:buClr>
        <a:buFont typeface="Wingdings" pitchFamily="2" charset="2"/>
        <a:buChar char="§"/>
        <a:defRPr sz="1600">
          <a:solidFill>
            <a:schemeClr va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Issues for a possibe sector test</a:t>
            </a:r>
            <a:endParaRPr lang="en-US" dirty="0"/>
          </a:p>
        </p:txBody>
      </p:sp>
      <p:sp>
        <p:nvSpPr>
          <p:cNvPr id="8" name="Subtitle 7"/>
          <p:cNvSpPr>
            <a:spLocks noGrp="1"/>
          </p:cNvSpPr>
          <p:nvPr>
            <p:ph type="subTitle" idx="1"/>
          </p:nvPr>
        </p:nvSpPr>
        <p:spPr/>
        <p:txBody>
          <a:bodyPr/>
          <a:lstStyle/>
          <a:p>
            <a:r>
              <a:rPr lang="en-US" dirty="0" smtClean="0"/>
              <a:t>Mike Lamont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E89B807A-124A-4768-9D46-8B0A541869A4}" type="slidenum">
              <a:rPr lang="en-US"/>
              <a:pPr/>
              <a:t>10</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
        <p:nvSpPr>
          <p:cNvPr id="706562" name="Rectangle 2"/>
          <p:cNvSpPr>
            <a:spLocks noGrp="1" noChangeArrowheads="1"/>
          </p:cNvSpPr>
          <p:nvPr>
            <p:ph type="title"/>
          </p:nvPr>
        </p:nvSpPr>
        <p:spPr/>
        <p:txBody>
          <a:bodyPr/>
          <a:lstStyle/>
          <a:p>
            <a:r>
              <a:rPr lang="en-GB"/>
              <a:t>Monitoring</a:t>
            </a:r>
          </a:p>
        </p:txBody>
      </p:sp>
      <p:sp>
        <p:nvSpPr>
          <p:cNvPr id="706563" name="Rectangle 3"/>
          <p:cNvSpPr>
            <a:spLocks noGrp="1" noChangeArrowheads="1"/>
          </p:cNvSpPr>
          <p:nvPr>
            <p:ph type="body" idx="1"/>
          </p:nvPr>
        </p:nvSpPr>
        <p:spPr>
          <a:xfrm>
            <a:off x="539750" y="1268413"/>
            <a:ext cx="8001000" cy="5257800"/>
          </a:xfrm>
        </p:spPr>
        <p:txBody>
          <a:bodyPr/>
          <a:lstStyle/>
          <a:p>
            <a:r>
              <a:rPr lang="en-GB" dirty="0"/>
              <a:t>Radiation monitoring</a:t>
            </a:r>
          </a:p>
          <a:p>
            <a:pPr lvl="1"/>
            <a:r>
              <a:rPr lang="en-GB" dirty="0"/>
              <a:t>RAMSES operational</a:t>
            </a:r>
          </a:p>
          <a:p>
            <a:pPr lvl="1"/>
            <a:r>
              <a:rPr lang="en-GB" dirty="0" smtClean="0"/>
              <a:t>ALICE</a:t>
            </a:r>
            <a:r>
              <a:rPr lang="en-GB" dirty="0" smtClean="0"/>
              <a:t>: </a:t>
            </a:r>
            <a:r>
              <a:rPr lang="en-GB" dirty="0"/>
              <a:t>4-5 monitors planned under RAMSES </a:t>
            </a:r>
          </a:p>
          <a:p>
            <a:r>
              <a:rPr lang="en-GB" dirty="0"/>
              <a:t>Beam Loss Monitors</a:t>
            </a:r>
          </a:p>
          <a:p>
            <a:pPr lvl="1"/>
            <a:r>
              <a:rPr lang="en-GB" dirty="0"/>
              <a:t>Sensitive to losses at 1% level with </a:t>
            </a:r>
            <a:r>
              <a:rPr lang="en-US" dirty="0">
                <a:cs typeface="Arial" charset="0"/>
              </a:rPr>
              <a:t>pilot bunch intensity</a:t>
            </a:r>
          </a:p>
          <a:p>
            <a:r>
              <a:rPr lang="en-GB" dirty="0"/>
              <a:t>Beam Intensities</a:t>
            </a:r>
          </a:p>
          <a:p>
            <a:pPr lvl="1"/>
            <a:r>
              <a:rPr lang="en-GB" dirty="0"/>
              <a:t>Beam extracted, injected (and to dump) to be logged</a:t>
            </a:r>
          </a:p>
          <a:p>
            <a:r>
              <a:rPr lang="en-GB" dirty="0"/>
              <a:t>RPG survey after the event and perhaps during the test to ensure that activation remains low. </a:t>
            </a:r>
          </a:p>
          <a:p>
            <a:pPr lvl="1"/>
            <a:r>
              <a:rPr lang="en-GB" dirty="0"/>
              <a:t>Careful survey afterwards planned after the test near the injection dump and dump itself. </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Cryogenics 1/2</a:t>
            </a:r>
            <a:endParaRPr lang="en-US" dirty="0"/>
          </a:p>
        </p:txBody>
      </p:sp>
      <p:sp>
        <p:nvSpPr>
          <p:cNvPr id="8" name="Content Placeholder 7"/>
          <p:cNvSpPr>
            <a:spLocks noGrp="1"/>
          </p:cNvSpPr>
          <p:nvPr>
            <p:ph idx="1"/>
          </p:nvPr>
        </p:nvSpPr>
        <p:spPr/>
        <p:txBody>
          <a:bodyPr/>
          <a:lstStyle/>
          <a:p>
            <a:r>
              <a:rPr lang="en-US" dirty="0" smtClean="0"/>
              <a:t>For sector 23 presently under powering tests, the cryo concerns are for Q6_R2 and DFBX under consolidations, the rest is working fine</a:t>
            </a:r>
          </a:p>
          <a:p>
            <a:r>
              <a:rPr lang="en-US" dirty="0" smtClean="0"/>
              <a:t>For sector 12 under LHe filling, major progress were made recently with cooling and filling DFB's and stand-alone magnets, DFBX to be consolidated</a:t>
            </a:r>
          </a:p>
          <a:p>
            <a:r>
              <a:rPr lang="en-US" dirty="0" smtClean="0"/>
              <a:t>Lionel will be able to confirm the situation with at least one level gauge and few thermometers not yet in service, but with possibility to increase priority if required.</a:t>
            </a:r>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080BB3CC-F4BD-4740-8AE8-B99B2E23B82D}" type="slidenum">
              <a:rPr lang="en-US" smtClean="0"/>
              <a:pPr/>
              <a:t>11</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
        <p:nvSpPr>
          <p:cNvPr id="9" name="TextBox 8"/>
          <p:cNvSpPr txBox="1"/>
          <p:nvPr/>
        </p:nvSpPr>
        <p:spPr>
          <a:xfrm>
            <a:off x="6072198" y="5715016"/>
            <a:ext cx="2143140" cy="400110"/>
          </a:xfrm>
          <a:prstGeom prst="rect">
            <a:avLst/>
          </a:prstGeom>
          <a:noFill/>
        </p:spPr>
        <p:txBody>
          <a:bodyPr wrap="square" rtlCol="0">
            <a:spAutoFit/>
          </a:bodyPr>
          <a:lstStyle/>
          <a:p>
            <a:r>
              <a:rPr lang="en-US" dirty="0" smtClean="0"/>
              <a:t>Serge Claudet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Cryogenics 2/2</a:t>
            </a:r>
            <a:endParaRPr lang="en-US" dirty="0"/>
          </a:p>
        </p:txBody>
      </p:sp>
      <p:sp>
        <p:nvSpPr>
          <p:cNvPr id="3" name="Content Placeholder 2"/>
          <p:cNvSpPr>
            <a:spLocks noGrp="1"/>
          </p:cNvSpPr>
          <p:nvPr>
            <p:ph idx="1"/>
          </p:nvPr>
        </p:nvSpPr>
        <p:spPr/>
        <p:txBody>
          <a:bodyPr/>
          <a:lstStyle/>
          <a:p>
            <a:r>
              <a:rPr lang="en-US" dirty="0" smtClean="0"/>
              <a:t>We should be able to progress with boil-offs and various required assessments for cryo start/maintain MS_2L end of next week at best (end wk 29). We will know more about that in the coming days when we will have seen our ability to control LHe levels.</a:t>
            </a:r>
          </a:p>
          <a:p>
            <a:endParaRPr lang="en-US" dirty="0" smtClean="0"/>
          </a:p>
          <a:p>
            <a:r>
              <a:rPr lang="en-US" dirty="0" smtClean="0"/>
              <a:t>Feel free to see what could be organised, and we will make sure we follow this during the summer period.</a:t>
            </a:r>
          </a:p>
          <a:p>
            <a:endParaRPr lang="en-US" dirty="0" smtClean="0"/>
          </a:p>
          <a:p>
            <a:r>
              <a:rPr lang="en-US" dirty="0" smtClean="0"/>
              <a:t>Our concerns would be about access conditions after this possible injection test, with HWC to be completed. </a:t>
            </a:r>
          </a:p>
          <a:p>
            <a:endParaRPr lang="en-US" dirty="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2DD58802-16F1-4373-AC0D-922E57F76C5D}" type="slidenum">
              <a:rPr lang="en-US" smtClean="0"/>
              <a:pPr/>
              <a:t>12</a:t>
            </a:fld>
            <a:endParaRPr lang="en-US" dirty="0"/>
          </a:p>
        </p:txBody>
      </p:sp>
      <p:sp>
        <p:nvSpPr>
          <p:cNvPr id="6" name="Date Placeholder 5"/>
          <p:cNvSpPr>
            <a:spLocks noGrp="1"/>
          </p:cNvSpPr>
          <p:nvPr>
            <p:ph type="dt" sz="half" idx="12"/>
          </p:nvPr>
        </p:nvSpPr>
        <p:spPr/>
        <p:txBody>
          <a:bodyPr/>
          <a:lstStyle/>
          <a:p>
            <a:r>
              <a:rPr lang="en-US" smtClean="0"/>
              <a:t>11-07-2008</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Access – DSO tests</a:t>
            </a:r>
            <a:endParaRPr lang="en-US" dirty="0"/>
          </a:p>
        </p:txBody>
      </p:sp>
      <p:sp>
        <p:nvSpPr>
          <p:cNvPr id="8" name="Content Placeholder 7"/>
          <p:cNvSpPr>
            <a:spLocks noGrp="1"/>
          </p:cNvSpPr>
          <p:nvPr>
            <p:ph idx="1"/>
          </p:nvPr>
        </p:nvSpPr>
        <p:spPr/>
        <p:txBody>
          <a:bodyPr/>
          <a:lstStyle/>
          <a:p>
            <a:r>
              <a:rPr lang="en-US" dirty="0" smtClean="0"/>
              <a:t>Goal</a:t>
            </a:r>
          </a:p>
          <a:p>
            <a:pPr lvl="1"/>
            <a:r>
              <a:rPr lang="en-US" dirty="0" smtClean="0"/>
              <a:t>Nominal system deployed and tested before end July</a:t>
            </a:r>
          </a:p>
          <a:p>
            <a:r>
              <a:rPr lang="en-US" dirty="0" smtClean="0"/>
              <a:t>Plan evening shifts for one week in July</a:t>
            </a:r>
          </a:p>
          <a:p>
            <a:pPr lvl="1"/>
            <a:r>
              <a:rPr lang="en-US" dirty="0" smtClean="0"/>
              <a:t>2 points an evening</a:t>
            </a:r>
          </a:p>
          <a:p>
            <a:pPr lvl="1"/>
            <a:r>
              <a:rPr lang="en-US" dirty="0" smtClean="0"/>
              <a:t>test doors [350] – sample or all</a:t>
            </a:r>
          </a:p>
          <a:p>
            <a:pPr lvl="1"/>
            <a:r>
              <a:rPr lang="en-US" dirty="0" smtClean="0"/>
              <a:t>by-pass safety elements to avoid hitting them too often, check receipt of signals etc.</a:t>
            </a:r>
          </a:p>
          <a:p>
            <a:pPr lvl="1"/>
            <a:r>
              <a:rPr lang="en-US" dirty="0" smtClean="0"/>
              <a:t>by-pass BIW</a:t>
            </a:r>
          </a:p>
          <a:p>
            <a:r>
              <a:rPr lang="en-US" dirty="0" smtClean="0"/>
              <a:t>Plus one weekend of test</a:t>
            </a:r>
          </a:p>
          <a:p>
            <a:r>
              <a:rPr lang="en-US" dirty="0" smtClean="0"/>
              <a:t>Resources required</a:t>
            </a:r>
          </a:p>
          <a:p>
            <a:pPr lvl="1"/>
            <a:r>
              <a:rPr lang="en-US" dirty="0" smtClean="0"/>
              <a:t>Personnel for test, documentation etc.</a:t>
            </a:r>
          </a:p>
          <a:p>
            <a:endParaRPr lang="en-US" dirty="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080BB3CC-F4BD-4740-8AE8-B99B2E23B82D}" type="slidenum">
              <a:rPr lang="en-US" smtClean="0"/>
              <a:pPr/>
              <a:t>13</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
        <p:nvSpPr>
          <p:cNvPr id="9" name="TextBox 8"/>
          <p:cNvSpPr txBox="1"/>
          <p:nvPr/>
        </p:nvSpPr>
        <p:spPr>
          <a:xfrm>
            <a:off x="6286512" y="6000768"/>
            <a:ext cx="2214578" cy="400110"/>
          </a:xfrm>
          <a:prstGeom prst="rect">
            <a:avLst/>
          </a:prstGeom>
          <a:noFill/>
        </p:spPr>
        <p:txBody>
          <a:bodyPr wrap="square" rtlCol="0">
            <a:spAutoFit/>
          </a:bodyPr>
          <a:lstStyle/>
          <a:p>
            <a:r>
              <a:rPr lang="en-US" dirty="0" smtClean="0"/>
              <a:t>Ghislain Roy</a:t>
            </a:r>
            <a:endParaRPr lang="en-US" dirty="0"/>
          </a:p>
        </p:txBody>
      </p:sp>
      <p:sp>
        <p:nvSpPr>
          <p:cNvPr id="10" name="TextBox 9"/>
          <p:cNvSpPr txBox="1"/>
          <p:nvPr/>
        </p:nvSpPr>
        <p:spPr>
          <a:xfrm>
            <a:off x="500034" y="5786454"/>
            <a:ext cx="5786478" cy="400110"/>
          </a:xfrm>
          <a:prstGeom prst="rect">
            <a:avLst/>
          </a:prstGeom>
          <a:noFill/>
        </p:spPr>
        <p:txBody>
          <a:bodyPr wrap="square" rtlCol="0">
            <a:spAutoFit/>
          </a:bodyPr>
          <a:lstStyle/>
          <a:p>
            <a:r>
              <a:rPr lang="en-US" dirty="0" smtClean="0"/>
              <a:t>Lots of questions: work very much in progress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DSO – Injection Test</a:t>
            </a:r>
            <a:endParaRPr lang="en-US" dirty="0"/>
          </a:p>
        </p:txBody>
      </p:sp>
      <p:sp>
        <p:nvSpPr>
          <p:cNvPr id="3" name="Content Placeholder 2"/>
          <p:cNvSpPr>
            <a:spLocks noGrp="1"/>
          </p:cNvSpPr>
          <p:nvPr>
            <p:ph idx="1"/>
          </p:nvPr>
        </p:nvSpPr>
        <p:spPr>
          <a:xfrm>
            <a:off x="357158" y="2571744"/>
            <a:ext cx="8229600" cy="2803529"/>
          </a:xfrm>
        </p:spPr>
        <p:txBody>
          <a:bodyPr/>
          <a:lstStyle/>
          <a:p>
            <a:r>
              <a:rPr lang="en-US" dirty="0" smtClean="0"/>
              <a:t>Close whole ring</a:t>
            </a:r>
          </a:p>
          <a:p>
            <a:r>
              <a:rPr lang="en-US" dirty="0" smtClean="0"/>
              <a:t>Test all doors in </a:t>
            </a:r>
            <a:r>
              <a:rPr lang="en-US" dirty="0" smtClean="0"/>
              <a:t>2 &amp; 3 against </a:t>
            </a:r>
            <a:r>
              <a:rPr lang="en-US" dirty="0" smtClean="0"/>
              <a:t>injection chain</a:t>
            </a:r>
          </a:p>
          <a:p>
            <a:r>
              <a:rPr lang="en-US" dirty="0" smtClean="0"/>
              <a:t>Qualify rest of ring against injection chain</a:t>
            </a:r>
          </a:p>
          <a:p>
            <a:r>
              <a:rPr lang="en-US" dirty="0" smtClean="0"/>
              <a:t>Condem main power supplies down-stream (block beam)</a:t>
            </a:r>
          </a:p>
          <a:p>
            <a:r>
              <a:rPr lang="en-US" dirty="0" smtClean="0"/>
              <a:t>Potentially interesting option acting as useful </a:t>
            </a:r>
            <a:r>
              <a:rPr lang="en-US" dirty="0" smtClean="0"/>
              <a:t>milestone</a:t>
            </a:r>
          </a:p>
          <a:p>
            <a:r>
              <a:rPr lang="en-US" dirty="0" smtClean="0"/>
              <a:t>Leverage tests performed for TI2 test</a:t>
            </a:r>
            <a:endParaRPr lang="en-US" dirty="0" smtClean="0"/>
          </a:p>
          <a:p>
            <a:pPr>
              <a:buNone/>
            </a:pPr>
            <a:endParaRPr lang="en-US" dirty="0" smtClean="0"/>
          </a:p>
          <a:p>
            <a:endParaRPr lang="en-US" dirty="0" smtClean="0"/>
          </a:p>
          <a:p>
            <a:pPr>
              <a:buNone/>
            </a:pPr>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2DD58802-16F1-4373-AC0D-922E57F76C5D}" type="slidenum">
              <a:rPr lang="en-US" smtClean="0"/>
              <a:pPr/>
              <a:t>14</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
        <p:nvSpPr>
          <p:cNvPr id="7" name="TextBox 6"/>
          <p:cNvSpPr txBox="1"/>
          <p:nvPr/>
        </p:nvSpPr>
        <p:spPr>
          <a:xfrm>
            <a:off x="1714480" y="1357298"/>
            <a:ext cx="5214974" cy="707886"/>
          </a:xfrm>
          <a:prstGeom prst="rect">
            <a:avLst/>
          </a:prstGeom>
          <a:noFill/>
        </p:spPr>
        <p:txBody>
          <a:bodyPr wrap="square" rtlCol="0">
            <a:spAutoFit/>
          </a:bodyPr>
          <a:lstStyle/>
          <a:p>
            <a:r>
              <a:rPr lang="en-US" dirty="0" smtClean="0"/>
              <a:t>Is a reduced set of DSO tests a possiblity for an injection test?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Other systems - briefly</a:t>
            </a:r>
            <a:endParaRPr lang="en-US" dirty="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2DD58802-16F1-4373-AC0D-922E57F76C5D}" type="slidenum">
              <a:rPr lang="en-US" smtClean="0"/>
              <a:pPr/>
              <a:t>15</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graphicFrame>
        <p:nvGraphicFramePr>
          <p:cNvPr id="8" name="Table 7"/>
          <p:cNvGraphicFramePr>
            <a:graphicFrameLocks noGrp="1"/>
          </p:cNvGraphicFramePr>
          <p:nvPr/>
        </p:nvGraphicFramePr>
        <p:xfrm>
          <a:off x="428596" y="1142984"/>
          <a:ext cx="8358247" cy="5084754"/>
        </p:xfrm>
        <a:graphic>
          <a:graphicData uri="http://schemas.openxmlformats.org/drawingml/2006/table">
            <a:tbl>
              <a:tblPr bandRow="1">
                <a:tableStyleId>{5C22544A-7EE6-4342-B048-85BDC9FD1C3A}</a:tableStyleId>
              </a:tblPr>
              <a:tblGrid>
                <a:gridCol w="3714778"/>
                <a:gridCol w="4643469"/>
              </a:tblGrid>
              <a:tr h="4467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Injection elements: septa, kickers</a:t>
                      </a:r>
                    </a:p>
                  </a:txBody>
                  <a:tcPr/>
                </a:tc>
                <a:tc>
                  <a:txBody>
                    <a:bodyPr/>
                    <a:lstStyle/>
                    <a:p>
                      <a:r>
                        <a:rPr lang="en-US" dirty="0" smtClean="0"/>
                        <a:t>Commissioned. Check RF</a:t>
                      </a:r>
                      <a:r>
                        <a:rPr lang="en-US" baseline="0" dirty="0" smtClean="0"/>
                        <a:t> timing</a:t>
                      </a:r>
                      <a:endParaRPr lang="en-US" dirty="0"/>
                    </a:p>
                  </a:txBody>
                  <a:tcPr/>
                </a:tc>
              </a:tr>
              <a:tr h="370840">
                <a:tc>
                  <a:txBody>
                    <a:bodyPr/>
                    <a:lstStyle/>
                    <a:p>
                      <a:r>
                        <a:rPr lang="en-US" dirty="0" smtClean="0"/>
                        <a:t>Collimators</a:t>
                      </a:r>
                      <a:endParaRPr lang="en-US" dirty="0"/>
                    </a:p>
                  </a:txBody>
                  <a:tcPr/>
                </a:tc>
                <a:tc>
                  <a:txBody>
                    <a:bodyPr/>
                    <a:lstStyle/>
                    <a:p>
                      <a:r>
                        <a:rPr lang="en-US" dirty="0" smtClean="0"/>
                        <a:t>Lock in – no others need</a:t>
                      </a:r>
                      <a:endParaRPr lang="en-US" dirty="0"/>
                    </a:p>
                  </a:txBody>
                  <a:tcPr/>
                </a:tc>
              </a:tr>
              <a:tr h="370840">
                <a:tc>
                  <a:txBody>
                    <a:bodyPr/>
                    <a:lstStyle/>
                    <a:p>
                      <a:r>
                        <a:rPr lang="en-US" dirty="0" smtClean="0"/>
                        <a:t>TDI</a:t>
                      </a:r>
                      <a:endParaRPr lang="en-US" dirty="0"/>
                    </a:p>
                  </a:txBody>
                  <a:tcPr/>
                </a:tc>
                <a:tc>
                  <a:txBody>
                    <a:bodyPr/>
                    <a:lstStyle/>
                    <a:p>
                      <a:r>
                        <a:rPr lang="en-US" dirty="0" smtClean="0"/>
                        <a:t>Bake-out and to be hardware commissionined</a:t>
                      </a:r>
                      <a:endParaRPr lang="en-US" dirty="0"/>
                    </a:p>
                  </a:txBody>
                  <a:tcPr/>
                </a:tc>
              </a:tr>
              <a:tr h="370840">
                <a:tc>
                  <a:txBody>
                    <a:bodyPr/>
                    <a:lstStyle/>
                    <a:p>
                      <a:r>
                        <a:rPr lang="en-US" dirty="0" smtClean="0"/>
                        <a:t>Machine Protection</a:t>
                      </a:r>
                      <a:endParaRPr lang="en-US" dirty="0"/>
                    </a:p>
                  </a:txBody>
                  <a:tcPr/>
                </a:tc>
                <a:tc>
                  <a:txBody>
                    <a:bodyPr/>
                    <a:lstStyle/>
                    <a:p>
                      <a:r>
                        <a:rPr lang="en-US" dirty="0" smtClean="0"/>
                        <a:t>See following slides</a:t>
                      </a:r>
                      <a:endParaRPr lang="en-US" dirty="0"/>
                    </a:p>
                  </a:txBody>
                  <a:tcPr/>
                </a:tc>
              </a:tr>
              <a:tr h="370840">
                <a:tc>
                  <a:txBody>
                    <a:bodyPr/>
                    <a:lstStyle/>
                    <a:p>
                      <a:pPr>
                        <a:lnSpc>
                          <a:spcPct val="90000"/>
                        </a:lnSpc>
                      </a:pPr>
                      <a:r>
                        <a:rPr lang="en-US" dirty="0" smtClean="0"/>
                        <a:t>Beam Instrumentation:</a:t>
                      </a:r>
                    </a:p>
                    <a:p>
                      <a:pPr lvl="1">
                        <a:lnSpc>
                          <a:spcPct val="90000"/>
                        </a:lnSpc>
                      </a:pPr>
                      <a:r>
                        <a:rPr lang="en-US" dirty="0" smtClean="0"/>
                        <a:t>BPMs </a:t>
                      </a:r>
                      <a:br>
                        <a:rPr lang="en-US" dirty="0" smtClean="0"/>
                      </a:br>
                      <a:r>
                        <a:rPr lang="en-US" dirty="0" smtClean="0"/>
                        <a:t>BLMs </a:t>
                      </a:r>
                      <a:br>
                        <a:rPr lang="en-US" dirty="0" smtClean="0"/>
                      </a:br>
                      <a:r>
                        <a:rPr lang="en-US" dirty="0" smtClean="0"/>
                        <a:t>BTV </a:t>
                      </a:r>
                    </a:p>
                    <a:p>
                      <a:pPr lvl="1">
                        <a:lnSpc>
                          <a:spcPct val="90000"/>
                        </a:lnSpc>
                      </a:pPr>
                      <a:r>
                        <a:rPr lang="en-US" dirty="0" smtClean="0"/>
                        <a:t>FBCT [ TI2]</a:t>
                      </a:r>
                    </a:p>
                  </a:txBody>
                  <a:tcPr/>
                </a:tc>
                <a:tc>
                  <a:txBody>
                    <a:bodyPr/>
                    <a:lstStyle/>
                    <a:p>
                      <a:pPr marL="342900" indent="-342900">
                        <a:buFont typeface="Arial" pitchFamily="34" charset="0"/>
                        <a:buChar char="•"/>
                      </a:pPr>
                      <a:r>
                        <a:rPr lang="en-US" dirty="0" smtClean="0"/>
                        <a:t>2-3 fully</a:t>
                      </a:r>
                      <a:r>
                        <a:rPr lang="en-US" baseline="0" dirty="0" smtClean="0"/>
                        <a:t> kitted out</a:t>
                      </a:r>
                      <a:endParaRPr lang="en-US" dirty="0" smtClean="0"/>
                    </a:p>
                    <a:p>
                      <a:pPr marL="342900" indent="-342900">
                        <a:buFont typeface="Arial" pitchFamily="34" charset="0"/>
                        <a:buChar char="•"/>
                      </a:pPr>
                      <a:r>
                        <a:rPr lang="en-US" dirty="0" smtClean="0"/>
                        <a:t>Sum signal?</a:t>
                      </a:r>
                    </a:p>
                    <a:p>
                      <a:pPr marL="342900" indent="-342900">
                        <a:buFont typeface="Arial" pitchFamily="34" charset="0"/>
                        <a:buChar char="•"/>
                      </a:pPr>
                      <a:endParaRPr lang="en-US" dirty="0"/>
                    </a:p>
                  </a:txBody>
                  <a:tcPr/>
                </a:tc>
              </a:tr>
              <a:tr h="370840">
                <a:tc>
                  <a:txBody>
                    <a:bodyPr/>
                    <a:lstStyle/>
                    <a:p>
                      <a:r>
                        <a:rPr lang="en-US" dirty="0" smtClean="0"/>
                        <a:t>Controls/Software</a:t>
                      </a:r>
                      <a:endParaRPr lang="en-US" dirty="0"/>
                    </a:p>
                  </a:txBody>
                  <a:tcPr/>
                </a:tc>
                <a:tc>
                  <a:txBody>
                    <a:bodyPr/>
                    <a:lstStyle/>
                    <a:p>
                      <a:r>
                        <a:rPr lang="en-US" dirty="0" smtClean="0"/>
                        <a:t>Tests</a:t>
                      </a:r>
                      <a:r>
                        <a:rPr lang="en-US" baseline="0" dirty="0" smtClean="0"/>
                        <a:t> in progress!</a:t>
                      </a:r>
                      <a:endParaRPr lang="en-US" dirty="0"/>
                    </a:p>
                  </a:txBody>
                  <a:tcPr/>
                </a:tc>
              </a:tr>
              <a:tr h="370840">
                <a:tc>
                  <a:txBody>
                    <a:bodyPr/>
                    <a:lstStyle/>
                    <a:p>
                      <a:r>
                        <a:rPr lang="en-US" dirty="0" smtClean="0"/>
                        <a:t>Vacuum</a:t>
                      </a:r>
                      <a:endParaRPr lang="en-US" dirty="0"/>
                    </a:p>
                  </a:txBody>
                  <a:tcPr/>
                </a:tc>
                <a:tc>
                  <a:txBody>
                    <a:bodyPr/>
                    <a:lstStyle/>
                    <a:p>
                      <a:pPr marL="342900" indent="-342900">
                        <a:buFont typeface="Arial" pitchFamily="34" charset="0"/>
                        <a:buChar char="•"/>
                      </a:pPr>
                      <a:r>
                        <a:rPr lang="en-US" dirty="0" smtClean="0"/>
                        <a:t>2-3 Ok next week</a:t>
                      </a:r>
                    </a:p>
                    <a:p>
                      <a:pPr marL="342900" indent="-342900">
                        <a:buFont typeface="Arial" pitchFamily="34" charset="0"/>
                        <a:buChar char="•"/>
                      </a:pPr>
                      <a:r>
                        <a:rPr lang="en-US" dirty="0" smtClean="0"/>
                        <a:t>LSS2</a:t>
                      </a:r>
                      <a:r>
                        <a:rPr lang="en-US" baseline="0" dirty="0" smtClean="0"/>
                        <a:t> should be OK</a:t>
                      </a:r>
                    </a:p>
                    <a:p>
                      <a:pPr marL="342900" indent="-342900">
                        <a:buFont typeface="Arial" pitchFamily="34" charset="0"/>
                        <a:buChar char="•"/>
                      </a:pPr>
                      <a:r>
                        <a:rPr lang="en-US" baseline="0" dirty="0" smtClean="0"/>
                        <a:t>LSS3 OK next week </a:t>
                      </a:r>
                    </a:p>
                    <a:p>
                      <a:pPr marL="342900" indent="-342900">
                        <a:buFont typeface="Arial" pitchFamily="34" charset="0"/>
                        <a:buChar char="•"/>
                      </a:pPr>
                      <a:r>
                        <a:rPr lang="en-US" baseline="0" dirty="0" smtClean="0"/>
                        <a:t>Sector 12…. check</a:t>
                      </a:r>
                      <a:endParaRPr lang="en-US" dirty="0"/>
                    </a:p>
                  </a:txBody>
                  <a:tcPr/>
                </a:tc>
              </a:tr>
              <a:tr h="370840">
                <a:tc>
                  <a:txBody>
                    <a:bodyPr/>
                    <a:lstStyle/>
                    <a:p>
                      <a:r>
                        <a:rPr lang="en-US" dirty="0" smtClean="0"/>
                        <a:t>ALICE</a:t>
                      </a:r>
                      <a:endParaRPr lang="en-US" dirty="0"/>
                    </a:p>
                  </a:txBody>
                  <a:tcPr/>
                </a:tc>
                <a:tc>
                  <a:txBody>
                    <a:bodyPr/>
                    <a:lstStyle/>
                    <a:p>
                      <a:r>
                        <a:rPr lang="en-US" dirty="0" smtClean="0"/>
                        <a:t>Vacuum, Injection</a:t>
                      </a:r>
                      <a:r>
                        <a:rPr lang="en-US" baseline="0" dirty="0" smtClean="0"/>
                        <a:t> inhibit, communication</a:t>
                      </a:r>
                      <a:endParaRPr lang="en-US"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smtClean="0"/>
              <a:t>LHC injection test?</a:t>
            </a:r>
            <a:endParaRPr lang="en-US"/>
          </a:p>
        </p:txBody>
      </p:sp>
      <p:sp>
        <p:nvSpPr>
          <p:cNvPr id="5" name="Slide Number Placeholder 3"/>
          <p:cNvSpPr>
            <a:spLocks noGrp="1"/>
          </p:cNvSpPr>
          <p:nvPr>
            <p:ph type="sldNum" sz="quarter" idx="11"/>
          </p:nvPr>
        </p:nvSpPr>
        <p:spPr/>
        <p:txBody>
          <a:bodyPr/>
          <a:lstStyle/>
          <a:p>
            <a:fld id="{3D77BB03-520C-439C-B696-044B27DA80AB}" type="slidenum">
              <a:rPr lang="en-US"/>
              <a:pPr/>
              <a:t>16</a:t>
            </a:fld>
            <a:endParaRPr lang="en-US"/>
          </a:p>
        </p:txBody>
      </p:sp>
      <p:sp>
        <p:nvSpPr>
          <p:cNvPr id="6" name="Date Placeholder 4"/>
          <p:cNvSpPr>
            <a:spLocks noGrp="1"/>
          </p:cNvSpPr>
          <p:nvPr>
            <p:ph type="dt" sz="half" idx="12"/>
          </p:nvPr>
        </p:nvSpPr>
        <p:spPr/>
        <p:txBody>
          <a:bodyPr/>
          <a:lstStyle/>
          <a:p>
            <a:r>
              <a:rPr lang="en-US" smtClean="0"/>
              <a:t>11-07-2008</a:t>
            </a:r>
            <a:endParaRPr lang="en-US"/>
          </a:p>
        </p:txBody>
      </p:sp>
      <p:sp>
        <p:nvSpPr>
          <p:cNvPr id="711686" name="Rectangle 6"/>
          <p:cNvSpPr>
            <a:spLocks noGrp="1" noChangeArrowheads="1"/>
          </p:cNvSpPr>
          <p:nvPr>
            <p:ph type="title"/>
          </p:nvPr>
        </p:nvSpPr>
        <p:spPr/>
        <p:txBody>
          <a:bodyPr/>
          <a:lstStyle/>
          <a:p>
            <a:r>
              <a:rPr lang="en-US" sz="3200"/>
              <a:t>Injectors</a:t>
            </a:r>
          </a:p>
        </p:txBody>
      </p:sp>
      <p:pic>
        <p:nvPicPr>
          <p:cNvPr id="717825" name="Picture 1"/>
          <p:cNvPicPr>
            <a:picLocks noChangeAspect="1" noChangeArrowheads="1"/>
          </p:cNvPicPr>
          <p:nvPr/>
        </p:nvPicPr>
        <p:blipFill>
          <a:blip r:embed="rId2"/>
          <a:srcRect/>
          <a:stretch>
            <a:fillRect/>
          </a:stretch>
        </p:blipFill>
        <p:spPr bwMode="auto">
          <a:xfrm>
            <a:off x="285720" y="2000240"/>
            <a:ext cx="8610600" cy="2571750"/>
          </a:xfrm>
          <a:prstGeom prst="rect">
            <a:avLst/>
          </a:prstGeom>
          <a:noFill/>
          <a:ln w="9525">
            <a:noFill/>
            <a:miter lim="800000"/>
            <a:headEnd/>
            <a:tailEnd/>
          </a:ln>
          <a:effectLst/>
        </p:spPr>
      </p:pic>
      <p:sp>
        <p:nvSpPr>
          <p:cNvPr id="8" name="Down Arrow 7"/>
          <p:cNvSpPr/>
          <p:nvPr/>
        </p:nvSpPr>
        <p:spPr bwMode="auto">
          <a:xfrm rot="10800000">
            <a:off x="3571868" y="4643446"/>
            <a:ext cx="484632" cy="978408"/>
          </a:xfrm>
          <a:prstGeom prst="downArrow">
            <a:avLst/>
          </a:prstGeom>
          <a:solidFill>
            <a:schemeClr val="accent1"/>
          </a:solidFill>
          <a:ln w="12700" cap="sq" cmpd="sng" algn="ctr">
            <a:solidFill>
              <a:schemeClr val="tx1"/>
            </a:solidFill>
            <a:prstDash val="solid"/>
            <a:round/>
            <a:headEnd type="none" w="med" len="med"/>
            <a:tailEnd type="stealth"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1" nodeType="clickEffect">
                                  <p:stCondLst>
                                    <p:cond delay="0"/>
                                  </p:stCondLst>
                                  <p:childTnLst>
                                    <p:animScale>
                                      <p:cBhvr>
                                        <p:cTn id="6" dur="2000" fill="hold"/>
                                        <p:tgtEl>
                                          <p:spTgt spid="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lvl="0"/>
            <a:r>
              <a:rPr lang="en-US" b="1" dirty="0" smtClean="0"/>
              <a:t>SPS Extraction &amp; TI2</a:t>
            </a:r>
            <a:endParaRPr lang="en-US" dirty="0"/>
          </a:p>
        </p:txBody>
      </p:sp>
      <p:sp>
        <p:nvSpPr>
          <p:cNvPr id="7" name="Content Placeholder 6"/>
          <p:cNvSpPr>
            <a:spLocks noGrp="1"/>
          </p:cNvSpPr>
          <p:nvPr>
            <p:ph idx="1"/>
          </p:nvPr>
        </p:nvSpPr>
        <p:spPr/>
        <p:txBody>
          <a:bodyPr/>
          <a:lstStyle/>
          <a:p>
            <a:pPr lvl="0"/>
            <a:r>
              <a:rPr lang="en-US" dirty="0" smtClean="0"/>
              <a:t>Line :</a:t>
            </a:r>
          </a:p>
          <a:p>
            <a:pPr lvl="1"/>
            <a:r>
              <a:rPr lang="en-US" dirty="0" smtClean="0"/>
              <a:t>Line to TI2 TED OK – ½ hour to re-check should be fine.</a:t>
            </a:r>
          </a:p>
          <a:p>
            <a:pPr lvl="1"/>
            <a:r>
              <a:rPr lang="en-US" dirty="0" smtClean="0"/>
              <a:t>End of line setup should be fast: only 1 BPM per plane (+ injection area screens) – not much to steer (+ few degrees of freedom!!)</a:t>
            </a:r>
          </a:p>
          <a:p>
            <a:pPr lvl="0"/>
            <a:r>
              <a:rPr lang="en-US" dirty="0" smtClean="0"/>
              <a:t>Interlocks:</a:t>
            </a:r>
          </a:p>
          <a:p>
            <a:pPr lvl="1"/>
            <a:r>
              <a:rPr lang="en-US" dirty="0" smtClean="0"/>
              <a:t>All tested up to TI2 TED.</a:t>
            </a:r>
          </a:p>
          <a:p>
            <a:pPr lvl="1"/>
            <a:r>
              <a:rPr lang="en-US" dirty="0" smtClean="0"/>
              <a:t>PCs and FMCMs after TED to be tested, not critical. </a:t>
            </a:r>
            <a:r>
              <a:rPr lang="en-US" b="1" dirty="0" smtClean="0"/>
              <a:t>Maskable!</a:t>
            </a:r>
            <a:endParaRPr lang="en-US" dirty="0" smtClean="0"/>
          </a:p>
          <a:p>
            <a:pPr lvl="1"/>
            <a:r>
              <a:rPr lang="en-US" dirty="0" smtClean="0"/>
              <a:t>Master BIC:</a:t>
            </a:r>
          </a:p>
          <a:p>
            <a:pPr lvl="2"/>
            <a:r>
              <a:rPr lang="en-US" dirty="0" smtClean="0"/>
              <a:t>Test of Probe Beam Flag with SPS beam (3</a:t>
            </a:r>
            <a:r>
              <a:rPr lang="en-US" baseline="30000" dirty="0" smtClean="0"/>
              <a:t>rd</a:t>
            </a:r>
            <a:r>
              <a:rPr lang="en-US" dirty="0" smtClean="0"/>
              <a:t> week of July). </a:t>
            </a:r>
            <a:r>
              <a:rPr lang="en-US" b="1" dirty="0" smtClean="0"/>
              <a:t>Mandatory!</a:t>
            </a:r>
            <a:endParaRPr lang="en-US" dirty="0" smtClean="0"/>
          </a:p>
          <a:p>
            <a:pPr lvl="2"/>
            <a:r>
              <a:rPr lang="en-US" b="1" u="sng" dirty="0" smtClean="0"/>
              <a:t>LHC Safe Beam Flag must be set (forced?)  to TRUE for the test</a:t>
            </a:r>
            <a:r>
              <a:rPr lang="en-US" dirty="0" smtClean="0"/>
              <a:t>.</a:t>
            </a:r>
          </a:p>
          <a:p>
            <a:pPr lvl="2"/>
            <a:r>
              <a:rPr lang="en-US" dirty="0" smtClean="0"/>
              <a:t>Test of full master logic only be done with TI2 TED out of beam </a:t>
            </a:r>
            <a:r>
              <a:rPr lang="en-US" dirty="0" smtClean="0">
                <a:sym typeface="Wingdings"/>
              </a:rPr>
              <a:t></a:t>
            </a:r>
            <a:r>
              <a:rPr lang="en-US" dirty="0" smtClean="0"/>
              <a:t> IR2 closed.</a:t>
            </a:r>
          </a:p>
          <a:p>
            <a:endParaRPr lang="en-US" dirty="0"/>
          </a:p>
        </p:txBody>
      </p:sp>
      <p:sp>
        <p:nvSpPr>
          <p:cNvPr id="3" name="Footer Placeholder 2"/>
          <p:cNvSpPr>
            <a:spLocks noGrp="1"/>
          </p:cNvSpPr>
          <p:nvPr>
            <p:ph type="ftr" sz="quarter" idx="10"/>
          </p:nvPr>
        </p:nvSpPr>
        <p:spPr/>
        <p:txBody>
          <a:bodyPr/>
          <a:lstStyle/>
          <a:p>
            <a:r>
              <a:rPr lang="en-US" smtClean="0"/>
              <a:t>LHC injection test?</a:t>
            </a:r>
            <a:endParaRPr lang="en-US"/>
          </a:p>
        </p:txBody>
      </p:sp>
      <p:sp>
        <p:nvSpPr>
          <p:cNvPr id="4" name="Slide Number Placeholder 3"/>
          <p:cNvSpPr>
            <a:spLocks noGrp="1"/>
          </p:cNvSpPr>
          <p:nvPr>
            <p:ph type="sldNum" sz="quarter" idx="11"/>
          </p:nvPr>
        </p:nvSpPr>
        <p:spPr/>
        <p:txBody>
          <a:bodyPr/>
          <a:lstStyle/>
          <a:p>
            <a:fld id="{9318F8F6-B2FB-4CF5-A8F8-A5CB1A17E82B}" type="slidenum">
              <a:rPr lang="en-US" smtClean="0"/>
              <a:pPr/>
              <a:t>17</a:t>
            </a:fld>
            <a:endParaRPr lang="en-US"/>
          </a:p>
        </p:txBody>
      </p:sp>
      <p:sp>
        <p:nvSpPr>
          <p:cNvPr id="5" name="Date Placeholder 4"/>
          <p:cNvSpPr>
            <a:spLocks noGrp="1"/>
          </p:cNvSpPr>
          <p:nvPr>
            <p:ph type="dt" sz="half" idx="12"/>
          </p:nvPr>
        </p:nvSpPr>
        <p:spPr/>
        <p:txBody>
          <a:bodyPr/>
          <a:lstStyle/>
          <a:p>
            <a:r>
              <a:rPr lang="en-US" smtClean="0"/>
              <a:t>11-07-2008</a:t>
            </a:r>
            <a:endParaRPr lang="en-US"/>
          </a:p>
        </p:txBody>
      </p:sp>
      <p:sp>
        <p:nvSpPr>
          <p:cNvPr id="8" name="TextBox 7"/>
          <p:cNvSpPr txBox="1"/>
          <p:nvPr/>
        </p:nvSpPr>
        <p:spPr>
          <a:xfrm>
            <a:off x="6215074" y="785794"/>
            <a:ext cx="2357454" cy="400110"/>
          </a:xfrm>
          <a:prstGeom prst="rect">
            <a:avLst/>
          </a:prstGeom>
          <a:noFill/>
        </p:spPr>
        <p:txBody>
          <a:bodyPr wrap="square" rtlCol="0">
            <a:spAutoFit/>
          </a:bodyPr>
          <a:lstStyle/>
          <a:p>
            <a:r>
              <a:rPr lang="en-US" dirty="0" smtClean="0"/>
              <a:t>Jorg Wenninger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Injection Protection &amp; BIC</a:t>
            </a:r>
            <a:endParaRPr lang="en-US" dirty="0"/>
          </a:p>
        </p:txBody>
      </p:sp>
      <p:sp>
        <p:nvSpPr>
          <p:cNvPr id="3" name="Content Placeholder 2"/>
          <p:cNvSpPr>
            <a:spLocks noGrp="1"/>
          </p:cNvSpPr>
          <p:nvPr>
            <p:ph idx="1"/>
          </p:nvPr>
        </p:nvSpPr>
        <p:spPr/>
        <p:txBody>
          <a:bodyPr/>
          <a:lstStyle/>
          <a:p>
            <a:r>
              <a:rPr lang="en-US" b="1" dirty="0" smtClean="0"/>
              <a:t>Vacuum (last TI2 valve): 		</a:t>
            </a:r>
            <a:r>
              <a:rPr lang="en-US" b="1" dirty="0" smtClean="0">
                <a:solidFill>
                  <a:srgbClr val="FF0000"/>
                </a:solidFill>
              </a:rPr>
              <a:t>Mandatory.</a:t>
            </a:r>
            <a:endParaRPr lang="en-US" dirty="0" smtClean="0">
              <a:solidFill>
                <a:srgbClr val="FF0000"/>
              </a:solidFill>
            </a:endParaRPr>
          </a:p>
          <a:p>
            <a:pPr lvl="0"/>
            <a:r>
              <a:rPr lang="en-US" b="1" dirty="0" smtClean="0"/>
              <a:t>Operator switch:			</a:t>
            </a:r>
            <a:r>
              <a:rPr lang="en-US" b="1" dirty="0" smtClean="0">
                <a:solidFill>
                  <a:srgbClr val="FF0000"/>
                </a:solidFill>
              </a:rPr>
              <a:t>Mandatory.</a:t>
            </a:r>
            <a:endParaRPr lang="en-US" dirty="0" smtClean="0">
              <a:solidFill>
                <a:srgbClr val="FF0000"/>
              </a:solidFill>
            </a:endParaRPr>
          </a:p>
          <a:p>
            <a:pPr lvl="0"/>
            <a:r>
              <a:rPr lang="en-US" b="1" dirty="0" smtClean="0"/>
              <a:t>ALICE injection inhibit: 		</a:t>
            </a:r>
            <a:r>
              <a:rPr lang="en-US" b="1" dirty="0" smtClean="0">
                <a:solidFill>
                  <a:srgbClr val="FF0000"/>
                </a:solidFill>
              </a:rPr>
              <a:t>Mandatory.</a:t>
            </a:r>
            <a:endParaRPr lang="en-US" dirty="0" smtClean="0">
              <a:solidFill>
                <a:srgbClr val="FF0000"/>
              </a:solidFill>
            </a:endParaRPr>
          </a:p>
          <a:p>
            <a:pPr lvl="0"/>
            <a:r>
              <a:rPr lang="en-US" b="1" dirty="0" smtClean="0"/>
              <a:t>ALICE ZDC: 				</a:t>
            </a:r>
            <a:r>
              <a:rPr lang="en-US" b="1" dirty="0" smtClean="0">
                <a:solidFill>
                  <a:srgbClr val="FF0000"/>
                </a:solidFill>
              </a:rPr>
              <a:t>Mandatory.</a:t>
            </a:r>
            <a:endParaRPr lang="en-US" dirty="0" smtClean="0">
              <a:solidFill>
                <a:srgbClr val="FF0000"/>
              </a:solidFill>
            </a:endParaRPr>
          </a:p>
          <a:p>
            <a:pPr lvl="0"/>
            <a:r>
              <a:rPr lang="en-US" dirty="0" smtClean="0"/>
              <a:t>Collimators: 				Nice to have. 	Maskable - so not a problem !</a:t>
            </a:r>
          </a:p>
          <a:p>
            <a:pPr lvl="0"/>
            <a:r>
              <a:rPr lang="en-US" dirty="0" smtClean="0"/>
              <a:t>FMCM MSI &amp; Sum Fault MSI:		</a:t>
            </a:r>
          </a:p>
          <a:p>
            <a:pPr lvl="1"/>
            <a:r>
              <a:rPr lang="en-US" dirty="0" smtClean="0"/>
              <a:t>PC must work of course, but interlock must not be tested before (requires IR2 closed). Test is quick in any case</a:t>
            </a:r>
          </a:p>
          <a:p>
            <a:pPr>
              <a:buNone/>
            </a:pPr>
            <a:r>
              <a:rPr lang="en-US" dirty="0" smtClean="0"/>
              <a:t> </a:t>
            </a:r>
          </a:p>
          <a:p>
            <a:pPr lvl="0"/>
            <a:r>
              <a:rPr lang="en-US" b="1" dirty="0" smtClean="0"/>
              <a:t>All other inputs:</a:t>
            </a:r>
            <a:r>
              <a:rPr lang="en-US" dirty="0" smtClean="0"/>
              <a:t>			</a:t>
            </a:r>
            <a:r>
              <a:rPr lang="en-US" b="1" u="sng" dirty="0" smtClean="0"/>
              <a:t>Not activated.</a:t>
            </a:r>
            <a:endParaRPr lang="en-US" dirty="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2DD58802-16F1-4373-AC0D-922E57F76C5D}" type="slidenum">
              <a:rPr lang="en-US" smtClean="0"/>
              <a:pPr/>
              <a:t>18</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Ring Protection</a:t>
            </a:r>
            <a:endParaRPr lang="en-US" dirty="0"/>
          </a:p>
        </p:txBody>
      </p:sp>
      <p:sp>
        <p:nvSpPr>
          <p:cNvPr id="3" name="Content Placeholder 2"/>
          <p:cNvSpPr>
            <a:spLocks noGrp="1"/>
          </p:cNvSpPr>
          <p:nvPr>
            <p:ph idx="1"/>
          </p:nvPr>
        </p:nvSpPr>
        <p:spPr/>
        <p:txBody>
          <a:bodyPr/>
          <a:lstStyle/>
          <a:p>
            <a:r>
              <a:rPr lang="en-US" b="1" u="sng" dirty="0" smtClean="0"/>
              <a:t>BIS</a:t>
            </a:r>
            <a:endParaRPr lang="en-US" dirty="0" smtClean="0"/>
          </a:p>
          <a:p>
            <a:pPr lvl="1"/>
            <a:r>
              <a:rPr lang="en-US" b="1" dirty="0" smtClean="0"/>
              <a:t>Keep BIC loops are they are. Activate only required user inputs.</a:t>
            </a:r>
            <a:endParaRPr lang="en-US" dirty="0" smtClean="0"/>
          </a:p>
          <a:p>
            <a:pPr lvl="0"/>
            <a:r>
              <a:rPr lang="en-US" b="1" dirty="0" smtClean="0"/>
              <a:t>Vacuum: 			</a:t>
            </a:r>
            <a:r>
              <a:rPr lang="en-US" b="1" dirty="0" smtClean="0">
                <a:solidFill>
                  <a:srgbClr val="FF0000"/>
                </a:solidFill>
              </a:rPr>
              <a:t>Mandatory.</a:t>
            </a:r>
            <a:endParaRPr lang="en-US" dirty="0" smtClean="0">
              <a:solidFill>
                <a:srgbClr val="FF0000"/>
              </a:solidFill>
            </a:endParaRPr>
          </a:p>
          <a:p>
            <a:pPr lvl="0"/>
            <a:r>
              <a:rPr lang="en-US" b="1" dirty="0" smtClean="0"/>
              <a:t>WIC:</a:t>
            </a:r>
            <a:r>
              <a:rPr lang="en-US" dirty="0" smtClean="0"/>
              <a:t>			</a:t>
            </a:r>
            <a:r>
              <a:rPr lang="en-US" b="1" dirty="0" smtClean="0">
                <a:solidFill>
                  <a:srgbClr val="FF0000"/>
                </a:solidFill>
              </a:rPr>
              <a:t>Mandatory.</a:t>
            </a:r>
            <a:endParaRPr lang="en-US" dirty="0" smtClean="0">
              <a:solidFill>
                <a:srgbClr val="FF0000"/>
              </a:solidFill>
            </a:endParaRPr>
          </a:p>
          <a:p>
            <a:pPr lvl="0"/>
            <a:r>
              <a:rPr lang="en-US" b="1" dirty="0" smtClean="0"/>
              <a:t>PIC:</a:t>
            </a:r>
            <a:r>
              <a:rPr lang="en-US" dirty="0" smtClean="0"/>
              <a:t>			</a:t>
            </a:r>
            <a:r>
              <a:rPr lang="en-US" b="1" dirty="0" smtClean="0">
                <a:solidFill>
                  <a:srgbClr val="FF0000"/>
                </a:solidFill>
              </a:rPr>
              <a:t>Mandatory.</a:t>
            </a:r>
            <a:r>
              <a:rPr lang="en-US" dirty="0" smtClean="0"/>
              <a:t> </a:t>
            </a:r>
          </a:p>
          <a:p>
            <a:pPr lvl="2"/>
            <a:r>
              <a:rPr lang="en-US" dirty="0" smtClean="0"/>
              <a:t>Requires ad-hoc PIC config </a:t>
            </a:r>
            <a:r>
              <a:rPr lang="en-US" dirty="0" smtClean="0">
                <a:sym typeface="Wingdings"/>
              </a:rPr>
              <a:t></a:t>
            </a:r>
            <a:r>
              <a:rPr lang="en-US" dirty="0" smtClean="0"/>
              <a:t> BIC + tests. </a:t>
            </a:r>
          </a:p>
          <a:p>
            <a:pPr lvl="0"/>
            <a:r>
              <a:rPr lang="en-US" dirty="0" smtClean="0"/>
              <a:t>BLMs:			</a:t>
            </a:r>
          </a:p>
          <a:p>
            <a:pPr lvl="1"/>
            <a:r>
              <a:rPr lang="en-US" dirty="0" smtClean="0"/>
              <a:t>Connect if possible, else only observation. </a:t>
            </a:r>
            <a:r>
              <a:rPr lang="en-US" b="1" u="sng" dirty="0" smtClean="0"/>
              <a:t>Unmaskable!</a:t>
            </a:r>
            <a:endParaRPr lang="en-US" dirty="0" smtClean="0"/>
          </a:p>
          <a:p>
            <a:pPr lvl="0"/>
            <a:r>
              <a:rPr lang="en-US" dirty="0" smtClean="0"/>
              <a:t>Collimators:		Nice to have. </a:t>
            </a:r>
            <a:r>
              <a:rPr lang="en-US" b="1" u="sng" dirty="0" smtClean="0"/>
              <a:t>Maskable!</a:t>
            </a:r>
            <a:endParaRPr lang="en-US" dirty="0" smtClean="0"/>
          </a:p>
          <a:p>
            <a:pPr lvl="0"/>
            <a:r>
              <a:rPr lang="en-US" dirty="0" smtClean="0"/>
              <a:t>FMCMs (IR3):		Not needed. </a:t>
            </a:r>
            <a:r>
              <a:rPr lang="en-US" b="1" u="sng" dirty="0" smtClean="0"/>
              <a:t>Maskable!</a:t>
            </a:r>
            <a:endParaRPr lang="en-US" dirty="0" smtClean="0"/>
          </a:p>
          <a:p>
            <a:pPr lvl="0"/>
            <a:r>
              <a:rPr lang="en-US" dirty="0" smtClean="0"/>
              <a:t>BTVs:			</a:t>
            </a:r>
          </a:p>
          <a:p>
            <a:pPr lvl="2"/>
            <a:r>
              <a:rPr lang="en-US" dirty="0" smtClean="0"/>
              <a:t>Expected to be ready. Must be masked if we use them!</a:t>
            </a:r>
          </a:p>
          <a:p>
            <a:endParaRPr lang="en-US" dirty="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2DD58802-16F1-4373-AC0D-922E57F76C5D}" type="slidenum">
              <a:rPr lang="en-US" smtClean="0"/>
              <a:pPr/>
              <a:t>19</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Possible scenario</a:t>
            </a:r>
            <a:endParaRPr lang="en-US" dirty="0"/>
          </a:p>
        </p:txBody>
      </p:sp>
      <p:sp>
        <p:nvSpPr>
          <p:cNvPr id="8" name="Content Placeholder 7"/>
          <p:cNvSpPr>
            <a:spLocks noGrp="1"/>
          </p:cNvSpPr>
          <p:nvPr>
            <p:ph idx="1"/>
          </p:nvPr>
        </p:nvSpPr>
        <p:spPr/>
        <p:txBody>
          <a:bodyPr/>
          <a:lstStyle/>
          <a:p>
            <a:r>
              <a:rPr lang="en-US" dirty="0" smtClean="0"/>
              <a:t>Mid July: </a:t>
            </a:r>
          </a:p>
          <a:p>
            <a:pPr lvl="1"/>
            <a:r>
              <a:rPr lang="en-US" dirty="0" smtClean="0">
                <a:latin typeface="Arial" charset="0"/>
              </a:rPr>
              <a:t>All sector colds (with 78/81 in shadow of UX85 intervention)</a:t>
            </a:r>
          </a:p>
          <a:p>
            <a:r>
              <a:rPr lang="en-US" dirty="0" smtClean="0">
                <a:latin typeface="Arial" charset="0"/>
              </a:rPr>
              <a:t>End July – week 31:</a:t>
            </a:r>
          </a:p>
          <a:p>
            <a:pPr lvl="1"/>
            <a:r>
              <a:rPr lang="en-US" dirty="0" smtClean="0">
                <a:latin typeface="Arial" charset="0"/>
              </a:rPr>
              <a:t>DSO tests, close ring – one week</a:t>
            </a:r>
          </a:p>
          <a:p>
            <a:r>
              <a:rPr lang="en-US" dirty="0" smtClean="0">
                <a:latin typeface="Arial" charset="0"/>
              </a:rPr>
              <a:t>Early August</a:t>
            </a:r>
          </a:p>
          <a:p>
            <a:pPr lvl="1"/>
            <a:r>
              <a:rPr lang="en-US" dirty="0" smtClean="0">
                <a:latin typeface="Arial" charset="0"/>
              </a:rPr>
              <a:t>Injection test</a:t>
            </a:r>
          </a:p>
          <a:p>
            <a:pPr lvl="1"/>
            <a:r>
              <a:rPr lang="en-US" dirty="0" smtClean="0"/>
              <a:t>Weekend (Friday evening to Monday morning)  2/3 August?</a:t>
            </a:r>
          </a:p>
          <a:p>
            <a:pPr lvl="1"/>
            <a:r>
              <a:rPr lang="en-US" dirty="0" smtClean="0"/>
              <a:t>~ 4 weeks before full commissioning</a:t>
            </a:r>
          </a:p>
          <a:p>
            <a:r>
              <a:rPr lang="en-US" dirty="0" smtClean="0"/>
              <a:t>Day after test</a:t>
            </a:r>
          </a:p>
          <a:p>
            <a:pPr lvl="1"/>
            <a:r>
              <a:rPr lang="en-US" dirty="0" smtClean="0">
                <a:latin typeface="Arial" charset="0"/>
              </a:rPr>
              <a:t>Radiation survey, establish supervised areas</a:t>
            </a:r>
          </a:p>
          <a:p>
            <a:endParaRPr lang="en-US" dirty="0" smtClean="0">
              <a:latin typeface="Arial" charset="0"/>
            </a:endParaRPr>
          </a:p>
          <a:p>
            <a:pPr lvl="1"/>
            <a:endParaRPr lang="en-US" dirty="0" smtClean="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080BB3CC-F4BD-4740-8AE8-B99B2E23B82D}" type="slidenum">
              <a:rPr lang="en-US" smtClean="0"/>
              <a:pPr/>
              <a:t>2</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smtClean="0"/>
              <a:t>LHC injection test?</a:t>
            </a:r>
            <a:endParaRPr lang="en-US"/>
          </a:p>
        </p:txBody>
      </p:sp>
      <p:sp>
        <p:nvSpPr>
          <p:cNvPr id="6" name="Slide Number Placeholder 4"/>
          <p:cNvSpPr>
            <a:spLocks noGrp="1"/>
          </p:cNvSpPr>
          <p:nvPr>
            <p:ph type="sldNum" sz="quarter" idx="11"/>
          </p:nvPr>
        </p:nvSpPr>
        <p:spPr/>
        <p:txBody>
          <a:bodyPr/>
          <a:lstStyle/>
          <a:p>
            <a:fld id="{BD71BF99-BD2A-48FD-B9B6-52CC27989173}" type="slidenum">
              <a:rPr lang="en-US"/>
              <a:pPr/>
              <a:t>3</a:t>
            </a:fld>
            <a:endParaRPr lang="en-US"/>
          </a:p>
        </p:txBody>
      </p:sp>
      <p:sp>
        <p:nvSpPr>
          <p:cNvPr id="7" name="Date Placeholder 5"/>
          <p:cNvSpPr>
            <a:spLocks noGrp="1"/>
          </p:cNvSpPr>
          <p:nvPr>
            <p:ph type="dt" sz="half" idx="12"/>
          </p:nvPr>
        </p:nvSpPr>
        <p:spPr/>
        <p:txBody>
          <a:bodyPr/>
          <a:lstStyle/>
          <a:p>
            <a:r>
              <a:rPr lang="en-US" smtClean="0"/>
              <a:t>11-07-2008</a:t>
            </a:r>
            <a:endParaRPr lang="en-US"/>
          </a:p>
        </p:txBody>
      </p:sp>
      <p:sp>
        <p:nvSpPr>
          <p:cNvPr id="677890" name="Rectangle 2"/>
          <p:cNvSpPr>
            <a:spLocks noGrp="1" noChangeArrowheads="1"/>
          </p:cNvSpPr>
          <p:nvPr>
            <p:ph type="title"/>
          </p:nvPr>
        </p:nvSpPr>
        <p:spPr/>
        <p:txBody>
          <a:bodyPr/>
          <a:lstStyle/>
          <a:p>
            <a:r>
              <a:rPr lang="en-US" sz="3200" dirty="0">
                <a:solidFill>
                  <a:schemeClr val="hlink"/>
                </a:solidFill>
              </a:rPr>
              <a:t>Option 3 – Injection point </a:t>
            </a:r>
            <a:r>
              <a:rPr lang="en-US" sz="3200" dirty="0" smtClean="0">
                <a:solidFill>
                  <a:schemeClr val="hlink"/>
                </a:solidFill>
              </a:rPr>
              <a:t>2 – B1</a:t>
            </a:r>
            <a:endParaRPr lang="en-US" sz="3200" dirty="0">
              <a:solidFill>
                <a:schemeClr val="hlink"/>
              </a:solidFill>
            </a:endParaRPr>
          </a:p>
        </p:txBody>
      </p:sp>
      <p:sp>
        <p:nvSpPr>
          <p:cNvPr id="677891" name="Rectangle 3"/>
          <p:cNvSpPr>
            <a:spLocks noGrp="1" noChangeArrowheads="1"/>
          </p:cNvSpPr>
          <p:nvPr>
            <p:ph type="body" idx="1"/>
          </p:nvPr>
        </p:nvSpPr>
        <p:spPr/>
        <p:txBody>
          <a:bodyPr/>
          <a:lstStyle/>
          <a:p>
            <a:r>
              <a:rPr lang="en-US" dirty="0" smtClean="0"/>
              <a:t>Need </a:t>
            </a:r>
            <a:r>
              <a:rPr lang="en-US" dirty="0"/>
              <a:t>partial 1-2, complete 2-3</a:t>
            </a:r>
          </a:p>
          <a:p>
            <a:r>
              <a:rPr lang="en-US" dirty="0"/>
              <a:t>Dump on collimators in </a:t>
            </a:r>
            <a:r>
              <a:rPr lang="en-US" dirty="0" smtClean="0"/>
              <a:t>IR3</a:t>
            </a:r>
          </a:p>
          <a:p>
            <a:pPr lvl="1"/>
            <a:r>
              <a:rPr lang="en-US" dirty="0" smtClean="0"/>
              <a:t>scheme sketched by Stefano</a:t>
            </a:r>
          </a:p>
          <a:p>
            <a:endParaRPr lang="en-US" dirty="0" smtClean="0"/>
          </a:p>
        </p:txBody>
      </p:sp>
      <p:pic>
        <p:nvPicPr>
          <p:cNvPr id="11" name="Picture 4"/>
          <p:cNvPicPr>
            <a:picLocks noChangeAspect="1" noChangeArrowheads="1"/>
          </p:cNvPicPr>
          <p:nvPr/>
        </p:nvPicPr>
        <p:blipFill>
          <a:blip r:embed="rId2"/>
          <a:srcRect/>
          <a:stretch>
            <a:fillRect/>
          </a:stretch>
        </p:blipFill>
        <p:spPr bwMode="auto">
          <a:xfrm>
            <a:off x="285720" y="2714620"/>
            <a:ext cx="8640763" cy="2020888"/>
          </a:xfrm>
          <a:prstGeom prst="rect">
            <a:avLst/>
          </a:prstGeom>
          <a:noFill/>
          <a:ln w="12700" cap="sq" algn="ctr">
            <a:noFill/>
            <a:miter lim="800000"/>
            <a:headEnd/>
            <a:tailEnd type="none" w="lg" len="lg"/>
          </a:ln>
          <a:effectLst/>
        </p:spPr>
      </p:pic>
      <p:sp>
        <p:nvSpPr>
          <p:cNvPr id="8" name="TextBox 7"/>
          <p:cNvSpPr txBox="1"/>
          <p:nvPr/>
        </p:nvSpPr>
        <p:spPr>
          <a:xfrm>
            <a:off x="1071538" y="5000636"/>
            <a:ext cx="6929486" cy="707886"/>
          </a:xfrm>
          <a:prstGeom prst="rect">
            <a:avLst/>
          </a:prstGeom>
          <a:noFill/>
        </p:spPr>
        <p:txBody>
          <a:bodyPr wrap="square" rtlCol="0">
            <a:spAutoFit/>
          </a:bodyPr>
          <a:lstStyle/>
          <a:p>
            <a:r>
              <a:rPr lang="en-US" dirty="0" smtClean="0"/>
              <a:t>Given cryo interventions in 78 and 81 – </a:t>
            </a:r>
            <a:r>
              <a:rPr lang="en-US" dirty="0" smtClean="0">
                <a:solidFill>
                  <a:srgbClr val="FF0000"/>
                </a:solidFill>
              </a:rPr>
              <a:t>we go for option 3</a:t>
            </a:r>
            <a:r>
              <a:rPr lang="en-US" dirty="0" smtClean="0"/>
              <a:t>.</a:t>
            </a:r>
          </a:p>
          <a:p>
            <a:r>
              <a:rPr lang="en-US" dirty="0" smtClean="0"/>
              <a:t>(Option 1: from 8 to IR7, Option 2: from 8 to dump in 6)</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smtClean="0"/>
              <a:t>LHC injection test?</a:t>
            </a:r>
            <a:endParaRPr lang="en-US"/>
          </a:p>
        </p:txBody>
      </p:sp>
      <p:sp>
        <p:nvSpPr>
          <p:cNvPr id="6" name="Slide Number Placeholder 4"/>
          <p:cNvSpPr>
            <a:spLocks noGrp="1"/>
          </p:cNvSpPr>
          <p:nvPr>
            <p:ph type="sldNum" sz="quarter" idx="11"/>
          </p:nvPr>
        </p:nvSpPr>
        <p:spPr/>
        <p:txBody>
          <a:bodyPr/>
          <a:lstStyle/>
          <a:p>
            <a:fld id="{BD71BF99-BD2A-48FD-B9B6-52CC27989173}" type="slidenum">
              <a:rPr lang="en-US"/>
              <a:pPr/>
              <a:t>4</a:t>
            </a:fld>
            <a:endParaRPr lang="en-US"/>
          </a:p>
        </p:txBody>
      </p:sp>
      <p:sp>
        <p:nvSpPr>
          <p:cNvPr id="7" name="Date Placeholder 5"/>
          <p:cNvSpPr>
            <a:spLocks noGrp="1"/>
          </p:cNvSpPr>
          <p:nvPr>
            <p:ph type="dt" sz="half" idx="12"/>
          </p:nvPr>
        </p:nvSpPr>
        <p:spPr/>
        <p:txBody>
          <a:bodyPr/>
          <a:lstStyle/>
          <a:p>
            <a:r>
              <a:rPr lang="en-US" smtClean="0"/>
              <a:t>11-07-2008</a:t>
            </a:r>
            <a:endParaRPr lang="en-US"/>
          </a:p>
        </p:txBody>
      </p:sp>
      <p:sp>
        <p:nvSpPr>
          <p:cNvPr id="677890" name="Rectangle 2"/>
          <p:cNvSpPr>
            <a:spLocks noGrp="1" noChangeArrowheads="1"/>
          </p:cNvSpPr>
          <p:nvPr>
            <p:ph type="title"/>
          </p:nvPr>
        </p:nvSpPr>
        <p:spPr/>
        <p:txBody>
          <a:bodyPr/>
          <a:lstStyle/>
          <a:p>
            <a:r>
              <a:rPr lang="en-US" sz="3200" dirty="0">
                <a:solidFill>
                  <a:schemeClr val="hlink"/>
                </a:solidFill>
              </a:rPr>
              <a:t>Option 3 – </a:t>
            </a:r>
            <a:r>
              <a:rPr lang="en-US" sz="3200" dirty="0" smtClean="0">
                <a:solidFill>
                  <a:schemeClr val="hlink"/>
                </a:solidFill>
              </a:rPr>
              <a:t>pro &amp; cons</a:t>
            </a:r>
            <a:endParaRPr lang="en-US" sz="3200" dirty="0">
              <a:solidFill>
                <a:schemeClr val="hlink"/>
              </a:solidFill>
            </a:endParaRPr>
          </a:p>
        </p:txBody>
      </p:sp>
      <p:sp>
        <p:nvSpPr>
          <p:cNvPr id="8" name="Rectangle 3"/>
          <p:cNvSpPr txBox="1">
            <a:spLocks noChangeArrowheads="1"/>
          </p:cNvSpPr>
          <p:nvPr/>
        </p:nvSpPr>
        <p:spPr bwMode="auto">
          <a:xfrm>
            <a:off x="357158" y="1643050"/>
            <a:ext cx="8229600" cy="23034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Char char="n"/>
              <a:tabLst/>
              <a:defRPr/>
            </a:pPr>
            <a:r>
              <a:rPr kumimoji="0" lang="en-US" sz="2400" b="0" i="0" u="none" strike="noStrike" kern="0" cap="none" spc="0" normalizeH="0" baseline="0" noProof="0" dirty="0" smtClean="0">
                <a:ln>
                  <a:noFill/>
                </a:ln>
                <a:solidFill>
                  <a:srgbClr val="006600"/>
                </a:solidFill>
                <a:effectLst/>
                <a:uLnTx/>
                <a:uFillTx/>
                <a:latin typeface="+mn-lt"/>
                <a:ea typeface="+mn-ea"/>
                <a:cs typeface="+mn-cs"/>
              </a:rPr>
              <a:t>Minimal requirements on Cryogenics &amp; HWC</a:t>
            </a:r>
          </a:p>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Char char="n"/>
              <a:tabLst/>
              <a:defRPr/>
            </a:pPr>
            <a:r>
              <a:rPr kumimoji="0" lang="en-US" sz="2400" b="0" i="0" u="none" strike="noStrike" kern="0" cap="none" spc="0" normalizeH="0" baseline="0" noProof="0" dirty="0" smtClean="0">
                <a:ln>
                  <a:noFill/>
                </a:ln>
                <a:solidFill>
                  <a:srgbClr val="006600"/>
                </a:solidFill>
                <a:effectLst/>
                <a:uLnTx/>
                <a:uFillTx/>
                <a:latin typeface="+mn-lt"/>
                <a:ea typeface="+mn-ea"/>
                <a:cs typeface="+mn-cs"/>
              </a:rPr>
              <a:t>Less area classified by RP</a:t>
            </a:r>
          </a:p>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Char char="n"/>
              <a:tabLst/>
              <a:defRPr/>
            </a:pPr>
            <a:r>
              <a:rPr kumimoji="0" lang="en-US" sz="2400" b="0" i="0" u="none" strike="noStrike" kern="0" cap="none" spc="0" normalizeH="0" baseline="0" noProof="0" dirty="0" smtClean="0">
                <a:ln>
                  <a:noFill/>
                </a:ln>
                <a:solidFill>
                  <a:srgbClr val="006600"/>
                </a:solidFill>
                <a:effectLst/>
                <a:uLnTx/>
                <a:uFillTx/>
                <a:latin typeface="+mn-lt"/>
                <a:ea typeface="+mn-ea"/>
                <a:cs typeface="+mn-cs"/>
              </a:rPr>
              <a:t>Less impact on other systems</a:t>
            </a:r>
          </a:p>
          <a:p>
            <a:pPr marL="742950" marR="0" lvl="1" indent="-285750"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
              <a:tabLst/>
              <a:defRPr/>
            </a:pPr>
            <a:r>
              <a:rPr kumimoji="0" lang="en-US" sz="2000" b="0" i="0" u="none" strike="noStrike" kern="0" cap="none" spc="0" normalizeH="0" baseline="0" noProof="0" dirty="0" smtClean="0">
                <a:ln>
                  <a:noFill/>
                </a:ln>
                <a:solidFill>
                  <a:srgbClr val="006600"/>
                </a:solidFill>
                <a:effectLst/>
                <a:uLnTx/>
                <a:uFillTx/>
                <a:latin typeface="+mn-lt"/>
              </a:rPr>
              <a:t>BI, LBDS</a:t>
            </a:r>
            <a:endParaRPr kumimoji="0" lang="en-US" sz="2000" b="0" i="0" u="none" strike="noStrike" kern="0" cap="none" spc="0" normalizeH="0" baseline="0" noProof="0" dirty="0">
              <a:ln>
                <a:noFill/>
              </a:ln>
              <a:solidFill>
                <a:srgbClr val="006600"/>
              </a:solidFill>
              <a:effectLst/>
              <a:uLnTx/>
              <a:uFillTx/>
              <a:latin typeface="+mn-lt"/>
            </a:endParaRPr>
          </a:p>
        </p:txBody>
      </p:sp>
      <p:sp>
        <p:nvSpPr>
          <p:cNvPr id="9" name="Rectangle 5"/>
          <p:cNvSpPr>
            <a:spLocks noChangeArrowheads="1"/>
          </p:cNvSpPr>
          <p:nvPr/>
        </p:nvSpPr>
        <p:spPr bwMode="auto">
          <a:xfrm>
            <a:off x="428596" y="3786190"/>
            <a:ext cx="8229600" cy="2159000"/>
          </a:xfrm>
          <a:prstGeom prst="rect">
            <a:avLst/>
          </a:prstGeom>
          <a:noFill/>
          <a:ln w="9525">
            <a:noFill/>
            <a:miter lim="800000"/>
            <a:headEnd/>
            <a:tailEnd/>
          </a:ln>
          <a:effectLst/>
        </p:spPr>
        <p:txBody>
          <a:bodyPr/>
          <a:lstStyle/>
          <a:p>
            <a:pPr marL="342900" indent="-342900" algn="l" eaLnBrk="1" hangingPunct="1">
              <a:spcBef>
                <a:spcPct val="20000"/>
              </a:spcBef>
              <a:buClr>
                <a:schemeClr val="bg2"/>
              </a:buClr>
              <a:buSzPct val="75000"/>
              <a:buFont typeface="Wingdings" pitchFamily="2" charset="2"/>
              <a:buChar char="n"/>
            </a:pPr>
            <a:r>
              <a:rPr lang="en-US" sz="2400" dirty="0">
                <a:solidFill>
                  <a:schemeClr val="bg2"/>
                </a:solidFill>
              </a:rPr>
              <a:t>Only one sector test - less systems tested</a:t>
            </a:r>
          </a:p>
          <a:p>
            <a:pPr marL="742950" lvl="1" indent="-285750" algn="l" eaLnBrk="1" hangingPunct="1">
              <a:spcBef>
                <a:spcPct val="20000"/>
              </a:spcBef>
              <a:buClr>
                <a:schemeClr val="accent2"/>
              </a:buClr>
              <a:buSzPct val="80000"/>
              <a:buFont typeface="Wingdings" pitchFamily="2" charset="2"/>
              <a:buChar char="¨"/>
            </a:pPr>
            <a:r>
              <a:rPr lang="en-US" dirty="0">
                <a:solidFill>
                  <a:schemeClr val="bg2"/>
                </a:solidFill>
              </a:rPr>
              <a:t>BI, LBDS, collimators missed</a:t>
            </a:r>
          </a:p>
          <a:p>
            <a:pPr marL="342900" indent="-342900" algn="l" eaLnBrk="1" hangingPunct="1">
              <a:spcBef>
                <a:spcPct val="20000"/>
              </a:spcBef>
              <a:buClr>
                <a:schemeClr val="bg2"/>
              </a:buClr>
              <a:buSzPct val="75000"/>
              <a:buFont typeface="Wingdings" pitchFamily="2" charset="2"/>
              <a:buChar char="n"/>
            </a:pPr>
            <a:r>
              <a:rPr lang="en-US" sz="2400" dirty="0">
                <a:solidFill>
                  <a:schemeClr val="bg2"/>
                </a:solidFill>
              </a:rPr>
              <a:t>BI configuration not perfect </a:t>
            </a:r>
          </a:p>
          <a:p>
            <a:pPr marL="742950" lvl="1" indent="-285750" algn="l" eaLnBrk="1" hangingPunct="1">
              <a:spcBef>
                <a:spcPct val="20000"/>
              </a:spcBef>
              <a:buClr>
                <a:schemeClr val="accent2"/>
              </a:buClr>
              <a:buSzPct val="80000"/>
              <a:buFont typeface="Wingdings" pitchFamily="2" charset="2"/>
              <a:buChar char="¨"/>
            </a:pPr>
            <a:r>
              <a:rPr lang="en-US" dirty="0">
                <a:solidFill>
                  <a:schemeClr val="bg2"/>
                </a:solidFill>
              </a:rPr>
              <a:t>Rely on in situ instrumentation </a:t>
            </a:r>
          </a:p>
          <a:p>
            <a:pPr marL="742950" lvl="1" indent="-285750" algn="l" eaLnBrk="1" hangingPunct="1">
              <a:spcBef>
                <a:spcPct val="20000"/>
              </a:spcBef>
              <a:buClr>
                <a:schemeClr val="accent2"/>
              </a:buClr>
              <a:buSzPct val="80000"/>
              <a:buFont typeface="Wingdings" pitchFamily="2" charset="2"/>
              <a:buChar char="¨"/>
            </a:pPr>
            <a:r>
              <a:rPr lang="en-US" dirty="0">
                <a:solidFill>
                  <a:schemeClr val="bg2"/>
                </a:solidFill>
              </a:rPr>
              <a:t>Not ideal – no BCT – some implications for measurements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Stopping the beam in IR3</a:t>
            </a:r>
            <a:endParaRPr lang="en-US" dirty="0"/>
          </a:p>
        </p:txBody>
      </p:sp>
      <p:sp>
        <p:nvSpPr>
          <p:cNvPr id="2" name="Footer Placeholder 1"/>
          <p:cNvSpPr>
            <a:spLocks noGrp="1"/>
          </p:cNvSpPr>
          <p:nvPr>
            <p:ph type="ftr" sz="quarter" idx="10"/>
          </p:nvPr>
        </p:nvSpPr>
        <p:spPr/>
        <p:txBody>
          <a:bodyPr/>
          <a:lstStyle/>
          <a:p>
            <a:r>
              <a:rPr lang="en-US" smtClean="0"/>
              <a:t>LHC injection test?</a:t>
            </a:r>
            <a:endParaRPr lang="en-US"/>
          </a:p>
        </p:txBody>
      </p:sp>
      <p:sp>
        <p:nvSpPr>
          <p:cNvPr id="3" name="Slide Number Placeholder 2"/>
          <p:cNvSpPr>
            <a:spLocks noGrp="1"/>
          </p:cNvSpPr>
          <p:nvPr>
            <p:ph type="sldNum" sz="quarter" idx="11"/>
          </p:nvPr>
        </p:nvSpPr>
        <p:spPr/>
        <p:txBody>
          <a:bodyPr/>
          <a:lstStyle/>
          <a:p>
            <a:fld id="{7F929F2A-8F0A-4E16-AADF-DD2E5E05987E}" type="slidenum">
              <a:rPr lang="en-US" smtClean="0"/>
              <a:pPr/>
              <a:t>5</a:t>
            </a:fld>
            <a:endParaRPr lang="en-US"/>
          </a:p>
        </p:txBody>
      </p:sp>
      <p:sp>
        <p:nvSpPr>
          <p:cNvPr id="4" name="Date Placeholder 3"/>
          <p:cNvSpPr>
            <a:spLocks noGrp="1"/>
          </p:cNvSpPr>
          <p:nvPr>
            <p:ph type="dt" sz="half" idx="12"/>
          </p:nvPr>
        </p:nvSpPr>
        <p:spPr/>
        <p:txBody>
          <a:bodyPr/>
          <a:lstStyle/>
          <a:p>
            <a:r>
              <a:rPr lang="en-US" smtClean="0"/>
              <a:t>11-07-2008</a:t>
            </a:r>
            <a:endParaRPr lang="en-US"/>
          </a:p>
        </p:txBody>
      </p:sp>
      <p:pic>
        <p:nvPicPr>
          <p:cNvPr id="713730" name="Picture 2"/>
          <p:cNvPicPr>
            <a:picLocks noChangeAspect="1" noChangeArrowheads="1"/>
          </p:cNvPicPr>
          <p:nvPr/>
        </p:nvPicPr>
        <p:blipFill>
          <a:blip r:embed="rId2"/>
          <a:srcRect/>
          <a:stretch>
            <a:fillRect/>
          </a:stretch>
        </p:blipFill>
        <p:spPr bwMode="auto">
          <a:xfrm>
            <a:off x="500034" y="1214422"/>
            <a:ext cx="7755802" cy="527754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2DD58802-16F1-4373-AC0D-922E57F76C5D}" type="slidenum">
              <a:rPr lang="en-US" smtClean="0"/>
              <a:pPr/>
              <a:t>6</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pic>
        <p:nvPicPr>
          <p:cNvPr id="9" name="Picture 2"/>
          <p:cNvPicPr>
            <a:picLocks noChangeAspect="1" noChangeArrowheads="1"/>
          </p:cNvPicPr>
          <p:nvPr/>
        </p:nvPicPr>
        <p:blipFill>
          <a:blip r:embed="rId2"/>
          <a:srcRect/>
          <a:stretch>
            <a:fillRect/>
          </a:stretch>
        </p:blipFill>
        <p:spPr bwMode="auto">
          <a:xfrm>
            <a:off x="571472" y="714356"/>
            <a:ext cx="7548533" cy="5659872"/>
          </a:xfrm>
          <a:prstGeom prst="rect">
            <a:avLst/>
          </a:prstGeom>
          <a:noFill/>
          <a:ln w="9525">
            <a:noFill/>
            <a:miter lim="800000"/>
            <a:headEnd/>
            <a:tailEnd/>
          </a:ln>
          <a:effectLst/>
        </p:spPr>
      </p:pic>
      <p:cxnSp>
        <p:nvCxnSpPr>
          <p:cNvPr id="8" name="Straight Arrow Connector 7"/>
          <p:cNvCxnSpPr/>
          <p:nvPr/>
        </p:nvCxnSpPr>
        <p:spPr bwMode="auto">
          <a:xfrm rot="5400000" flipH="1" flipV="1">
            <a:off x="2143108" y="3071810"/>
            <a:ext cx="1428760" cy="1588"/>
          </a:xfrm>
          <a:prstGeom prst="straightConnector1">
            <a:avLst/>
          </a:prstGeom>
          <a:solidFill>
            <a:schemeClr val="accent1"/>
          </a:solidFill>
          <a:ln w="31750" cap="sq" cmpd="sng" algn="ctr">
            <a:solidFill>
              <a:srgbClr val="FF0000"/>
            </a:solidFill>
            <a:prstDash val="solid"/>
            <a:round/>
            <a:headEnd type="none" w="med" len="med"/>
            <a:tailEnd type="arrow"/>
          </a:ln>
          <a:effectLst/>
        </p:spPr>
      </p:cxnSp>
      <p:sp>
        <p:nvSpPr>
          <p:cNvPr id="11" name="TextBox 10"/>
          <p:cNvSpPr txBox="1"/>
          <p:nvPr/>
        </p:nvSpPr>
        <p:spPr>
          <a:xfrm>
            <a:off x="2285984" y="3929066"/>
            <a:ext cx="1285884" cy="707886"/>
          </a:xfrm>
          <a:prstGeom prst="rect">
            <a:avLst/>
          </a:prstGeom>
          <a:solidFill>
            <a:schemeClr val="accent3">
              <a:lumMod val="85000"/>
            </a:schemeClr>
          </a:solidFill>
        </p:spPr>
        <p:txBody>
          <a:bodyPr wrap="square" rtlCol="0">
            <a:spAutoFit/>
          </a:bodyPr>
          <a:lstStyle/>
          <a:p>
            <a:r>
              <a:rPr lang="en-US" dirty="0" smtClean="0"/>
              <a:t>Beam </a:t>
            </a:r>
          </a:p>
          <a:p>
            <a:r>
              <a:rPr lang="en-US" dirty="0" smtClean="0"/>
              <a:t>Stopper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F83D6283-87C6-4D5E-892B-834A617D9FA7}" type="slidenum">
              <a:rPr lang="en-US"/>
              <a:pPr/>
              <a:t>7</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
        <p:nvSpPr>
          <p:cNvPr id="681986" name="Rectangle 2"/>
          <p:cNvSpPr>
            <a:spLocks noGrp="1" noChangeArrowheads="1"/>
          </p:cNvSpPr>
          <p:nvPr>
            <p:ph type="title"/>
          </p:nvPr>
        </p:nvSpPr>
        <p:spPr/>
        <p:txBody>
          <a:bodyPr/>
          <a:lstStyle/>
          <a:p>
            <a:r>
              <a:rPr lang="en-US" dirty="0" smtClean="0"/>
              <a:t>Proposed Tests</a:t>
            </a:r>
            <a:endParaRPr lang="en-US" dirty="0"/>
          </a:p>
        </p:txBody>
      </p:sp>
      <p:graphicFrame>
        <p:nvGraphicFramePr>
          <p:cNvPr id="682503" name="Object 519"/>
          <p:cNvGraphicFramePr>
            <a:graphicFrameLocks noChangeAspect="1"/>
          </p:cNvGraphicFramePr>
          <p:nvPr/>
        </p:nvGraphicFramePr>
        <p:xfrm>
          <a:off x="214282" y="1428736"/>
          <a:ext cx="8662275" cy="3786214"/>
        </p:xfrm>
        <a:graphic>
          <a:graphicData uri="http://schemas.openxmlformats.org/presentationml/2006/ole">
            <p:oleObj spid="_x0000_s682503" name="Worksheet" r:id="rId3" imgW="10115550" imgH="3829101" progId="Excel.Shee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a:t>
            </a:r>
            <a:endParaRPr lang="en-US" dirty="0"/>
          </a:p>
        </p:txBody>
      </p:sp>
      <p:sp>
        <p:nvSpPr>
          <p:cNvPr id="3" name="Content Placeholder 2"/>
          <p:cNvSpPr>
            <a:spLocks noGrp="1"/>
          </p:cNvSpPr>
          <p:nvPr>
            <p:ph idx="1"/>
          </p:nvPr>
        </p:nvSpPr>
        <p:spPr/>
        <p:txBody>
          <a:bodyPr/>
          <a:lstStyle/>
          <a:p>
            <a:r>
              <a:rPr lang="en-GB" sz="2800" dirty="0" smtClean="0">
                <a:solidFill>
                  <a:schemeClr val="bg2"/>
                </a:solidFill>
              </a:rPr>
              <a:t>Pilot Beam for the most part: </a:t>
            </a:r>
          </a:p>
          <a:p>
            <a:pPr lvl="1"/>
            <a:r>
              <a:rPr lang="en-GB" sz="2400" dirty="0" smtClean="0">
                <a:solidFill>
                  <a:schemeClr val="bg2"/>
                </a:solidFill>
              </a:rPr>
              <a:t>single bunch of 5 - 10 x 10</a:t>
            </a:r>
            <a:r>
              <a:rPr lang="en-GB" sz="2400" baseline="30000" dirty="0" smtClean="0">
                <a:solidFill>
                  <a:schemeClr val="bg2"/>
                </a:solidFill>
              </a:rPr>
              <a:t>9 </a:t>
            </a:r>
            <a:r>
              <a:rPr lang="en-GB" sz="2400" dirty="0" smtClean="0">
                <a:solidFill>
                  <a:schemeClr val="bg2"/>
                </a:solidFill>
              </a:rPr>
              <a:t>protons </a:t>
            </a:r>
          </a:p>
          <a:p>
            <a:r>
              <a:rPr lang="en-GB" sz="2800" dirty="0" smtClean="0">
                <a:solidFill>
                  <a:schemeClr val="bg2"/>
                </a:solidFill>
              </a:rPr>
              <a:t>Total intensity:  </a:t>
            </a:r>
          </a:p>
          <a:p>
            <a:pPr lvl="1"/>
            <a:r>
              <a:rPr lang="en-GB" sz="2400" dirty="0" smtClean="0">
                <a:solidFill>
                  <a:schemeClr val="bg2"/>
                </a:solidFill>
              </a:rPr>
              <a:t>~ 10</a:t>
            </a:r>
            <a:r>
              <a:rPr lang="en-GB" sz="2400" baseline="30000" dirty="0" smtClean="0">
                <a:solidFill>
                  <a:schemeClr val="bg2"/>
                </a:solidFill>
              </a:rPr>
              <a:t>13</a:t>
            </a:r>
            <a:r>
              <a:rPr lang="en-GB" sz="2400" dirty="0" smtClean="0">
                <a:solidFill>
                  <a:schemeClr val="bg2"/>
                </a:solidFill>
              </a:rPr>
              <a:t> protons</a:t>
            </a:r>
          </a:p>
          <a:p>
            <a:r>
              <a:rPr lang="en-GB" sz="2800" dirty="0" smtClean="0">
                <a:solidFill>
                  <a:schemeClr val="bg2"/>
                </a:solidFill>
              </a:rPr>
              <a:t>Gives a first good look at:</a:t>
            </a:r>
          </a:p>
          <a:p>
            <a:pPr lvl="1"/>
            <a:r>
              <a:rPr lang="en-GB" dirty="0" smtClean="0">
                <a:solidFill>
                  <a:schemeClr val="bg2"/>
                </a:solidFill>
              </a:rPr>
              <a:t>Full injection set-up</a:t>
            </a:r>
          </a:p>
          <a:p>
            <a:pPr lvl="1"/>
            <a:r>
              <a:rPr lang="en-GB" dirty="0" smtClean="0">
                <a:solidFill>
                  <a:schemeClr val="bg2"/>
                </a:solidFill>
              </a:rPr>
              <a:t>Instrumentation</a:t>
            </a:r>
          </a:p>
          <a:p>
            <a:pPr lvl="1"/>
            <a:r>
              <a:rPr lang="en-GB" dirty="0" smtClean="0">
                <a:solidFill>
                  <a:schemeClr val="bg2"/>
                </a:solidFill>
              </a:rPr>
              <a:t>Aperture</a:t>
            </a:r>
          </a:p>
          <a:p>
            <a:pPr lvl="1"/>
            <a:r>
              <a:rPr lang="en-GB" dirty="0" smtClean="0">
                <a:solidFill>
                  <a:schemeClr val="bg2"/>
                </a:solidFill>
              </a:rPr>
              <a:t>Field quality, polarities</a:t>
            </a:r>
          </a:p>
          <a:p>
            <a:pPr lvl="1"/>
            <a:endParaRPr lang="en-GB" dirty="0" smtClean="0">
              <a:solidFill>
                <a:schemeClr val="bg2"/>
              </a:solidFill>
            </a:endParaRPr>
          </a:p>
          <a:p>
            <a:pPr lvl="1">
              <a:buNone/>
            </a:pPr>
            <a:endParaRPr lang="en-GB" dirty="0" smtClean="0">
              <a:solidFill>
                <a:schemeClr val="bg2"/>
              </a:solidFill>
            </a:endParaRPr>
          </a:p>
          <a:p>
            <a:endParaRPr lang="en-US" dirty="0"/>
          </a:p>
        </p:txBody>
      </p:sp>
      <p:sp>
        <p:nvSpPr>
          <p:cNvPr id="4" name="Footer Placeholder 3"/>
          <p:cNvSpPr>
            <a:spLocks noGrp="1"/>
          </p:cNvSpPr>
          <p:nvPr>
            <p:ph type="ftr" sz="quarter" idx="10"/>
          </p:nvPr>
        </p:nvSpPr>
        <p:spPr/>
        <p:txBody>
          <a:bodyPr/>
          <a:lstStyle/>
          <a:p>
            <a:r>
              <a:rPr lang="en-US" smtClean="0"/>
              <a:t>LHC injection test?</a:t>
            </a:r>
            <a:endParaRPr lang="en-US"/>
          </a:p>
        </p:txBody>
      </p:sp>
      <p:sp>
        <p:nvSpPr>
          <p:cNvPr id="5" name="Slide Number Placeholder 4"/>
          <p:cNvSpPr>
            <a:spLocks noGrp="1"/>
          </p:cNvSpPr>
          <p:nvPr>
            <p:ph type="sldNum" sz="quarter" idx="11"/>
          </p:nvPr>
        </p:nvSpPr>
        <p:spPr/>
        <p:txBody>
          <a:bodyPr/>
          <a:lstStyle/>
          <a:p>
            <a:fld id="{2DD58802-16F1-4373-AC0D-922E57F76C5D}" type="slidenum">
              <a:rPr lang="en-US" smtClean="0"/>
              <a:pPr/>
              <a:t>8</a:t>
            </a:fld>
            <a:endParaRPr lang="en-US"/>
          </a:p>
        </p:txBody>
      </p:sp>
      <p:sp>
        <p:nvSpPr>
          <p:cNvPr id="6" name="Date Placeholder 5"/>
          <p:cNvSpPr>
            <a:spLocks noGrp="1"/>
          </p:cNvSpPr>
          <p:nvPr>
            <p:ph type="dt" sz="half" idx="12"/>
          </p:nvPr>
        </p:nvSpPr>
        <p:spPr/>
        <p:txBody>
          <a:bodyPr/>
          <a:lstStyle/>
          <a:p>
            <a:r>
              <a:rPr lang="en-US" smtClean="0"/>
              <a:t>11-07-2008</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571480"/>
            <a:ext cx="5857916" cy="461665"/>
          </a:xfrm>
          <a:prstGeom prst="rect">
            <a:avLst/>
          </a:prstGeom>
          <a:noFill/>
        </p:spPr>
        <p:txBody>
          <a:bodyPr wrap="square" rtlCol="0">
            <a:spAutoFit/>
          </a:bodyPr>
          <a:lstStyle/>
          <a:p>
            <a:pPr algn="ctr"/>
            <a:r>
              <a:rPr lang="de-CH" sz="2400" b="1" dirty="0" smtClean="0">
                <a:solidFill>
                  <a:srgbClr val="04617A"/>
                </a:solidFill>
              </a:rPr>
              <a:t>Radiation Protection - Summary</a:t>
            </a:r>
            <a:endParaRPr lang="de-CH" sz="2400" b="1" dirty="0">
              <a:solidFill>
                <a:srgbClr val="04617A"/>
              </a:solidFill>
            </a:endParaRPr>
          </a:p>
        </p:txBody>
      </p:sp>
      <p:sp>
        <p:nvSpPr>
          <p:cNvPr id="3" name="TextBox 2"/>
          <p:cNvSpPr txBox="1"/>
          <p:nvPr/>
        </p:nvSpPr>
        <p:spPr>
          <a:xfrm>
            <a:off x="428596" y="1071546"/>
            <a:ext cx="8286808" cy="5324535"/>
          </a:xfrm>
          <a:prstGeom prst="rect">
            <a:avLst/>
          </a:prstGeom>
          <a:noFill/>
        </p:spPr>
        <p:txBody>
          <a:bodyPr wrap="square" rtlCol="0">
            <a:spAutoFit/>
          </a:bodyPr>
          <a:lstStyle/>
          <a:p>
            <a:pPr>
              <a:buClr>
                <a:schemeClr val="bg2">
                  <a:lumMod val="50000"/>
                </a:schemeClr>
              </a:buClr>
              <a:buSzPct val="150000"/>
              <a:buFont typeface="Arial" pitchFamily="34" charset="0"/>
              <a:buChar char="•"/>
            </a:pPr>
            <a:r>
              <a:rPr lang="en-US" dirty="0" smtClean="0"/>
              <a:t> Areas affected by the Sector Test will be Prohibited Radiation Areas during the test.</a:t>
            </a:r>
          </a:p>
          <a:p>
            <a:pPr>
              <a:buClr>
                <a:schemeClr val="bg2">
                  <a:lumMod val="50000"/>
                </a:schemeClr>
              </a:buClr>
              <a:buSzPct val="150000"/>
            </a:pPr>
            <a:endParaRPr lang="en-US" dirty="0" smtClean="0"/>
          </a:p>
          <a:p>
            <a:pPr>
              <a:buClr>
                <a:schemeClr val="bg2">
                  <a:lumMod val="50000"/>
                </a:schemeClr>
              </a:buClr>
              <a:buSzPct val="150000"/>
              <a:buFont typeface="Arial" pitchFamily="34" charset="0"/>
              <a:buChar char="•"/>
            </a:pPr>
            <a:r>
              <a:rPr lang="en-US" dirty="0" smtClean="0"/>
              <a:t> </a:t>
            </a:r>
            <a:r>
              <a:rPr lang="en-US" dirty="0" smtClean="0"/>
              <a:t>Alice - final </a:t>
            </a:r>
            <a:r>
              <a:rPr lang="en-US" dirty="0" smtClean="0"/>
              <a:t>shielding has to be in </a:t>
            </a:r>
            <a:r>
              <a:rPr lang="en-US" dirty="0" smtClean="0"/>
              <a:t>place.</a:t>
            </a:r>
            <a:endParaRPr lang="en-US" dirty="0" smtClean="0"/>
          </a:p>
          <a:p>
            <a:pPr>
              <a:buClr>
                <a:schemeClr val="bg2">
                  <a:lumMod val="50000"/>
                </a:schemeClr>
              </a:buClr>
              <a:buSzPct val="150000"/>
            </a:pPr>
            <a:endParaRPr lang="en-US" dirty="0" smtClean="0"/>
          </a:p>
          <a:p>
            <a:pPr>
              <a:buClr>
                <a:schemeClr val="bg2">
                  <a:lumMod val="50000"/>
                </a:schemeClr>
              </a:buClr>
              <a:buSzPct val="150000"/>
              <a:buFont typeface="Arial" pitchFamily="34" charset="0"/>
              <a:buChar char="•"/>
            </a:pPr>
            <a:r>
              <a:rPr lang="en-US" dirty="0" smtClean="0"/>
              <a:t> All areas in the LHC tunnel affected by the Sector Test will be classified as Radiation Area (Personal Dosimeter required) after the test. </a:t>
            </a:r>
          </a:p>
          <a:p>
            <a:pPr>
              <a:buClr>
                <a:schemeClr val="bg2">
                  <a:lumMod val="50000"/>
                </a:schemeClr>
              </a:buClr>
              <a:buSzPct val="150000"/>
              <a:buFont typeface="Arial" pitchFamily="34" charset="0"/>
              <a:buChar char="•"/>
            </a:pPr>
            <a:endParaRPr lang="en-US" dirty="0" smtClean="0"/>
          </a:p>
          <a:p>
            <a:pPr>
              <a:buClr>
                <a:schemeClr val="bg2">
                  <a:lumMod val="50000"/>
                </a:schemeClr>
              </a:buClr>
              <a:buSzPct val="150000"/>
              <a:buFont typeface="Arial" pitchFamily="34" charset="0"/>
              <a:buChar char="•"/>
            </a:pPr>
            <a:r>
              <a:rPr lang="en-US" dirty="0" smtClean="0"/>
              <a:t> Areas showing dose rates above 15 </a:t>
            </a:r>
            <a:r>
              <a:rPr lang="en-US" dirty="0" err="1" smtClean="0"/>
              <a:t>uSv</a:t>
            </a:r>
            <a:r>
              <a:rPr lang="en-US" dirty="0" smtClean="0"/>
              <a:t>/h will be classified as Controlled Radiation Areas (additional operational dosimeter, job and dose planning)</a:t>
            </a:r>
          </a:p>
          <a:p>
            <a:pPr>
              <a:buClr>
                <a:schemeClr val="bg2">
                  <a:lumMod val="50000"/>
                </a:schemeClr>
              </a:buClr>
              <a:buSzPct val="150000"/>
              <a:buFont typeface="Arial" pitchFamily="34" charset="0"/>
              <a:buChar char="•"/>
            </a:pPr>
            <a:endParaRPr lang="en-US" dirty="0" smtClean="0"/>
          </a:p>
          <a:p>
            <a:pPr>
              <a:buClr>
                <a:schemeClr val="bg2">
                  <a:lumMod val="50000"/>
                </a:schemeClr>
              </a:buClr>
              <a:buSzPct val="150000"/>
              <a:buFont typeface="Arial" pitchFamily="34" charset="0"/>
              <a:buChar char="•"/>
            </a:pPr>
            <a:r>
              <a:rPr lang="en-US" dirty="0" smtClean="0"/>
              <a:t> Material leaving the radiation zones have to be controlled and classified by RP</a:t>
            </a:r>
          </a:p>
          <a:p>
            <a:pPr>
              <a:buClr>
                <a:schemeClr val="bg2">
                  <a:lumMod val="50000"/>
                </a:schemeClr>
              </a:buClr>
              <a:buSzPct val="150000"/>
            </a:pPr>
            <a:endParaRPr lang="en-US" dirty="0" smtClean="0"/>
          </a:p>
          <a:p>
            <a:pPr>
              <a:buClr>
                <a:schemeClr val="bg2">
                  <a:lumMod val="50000"/>
                </a:schemeClr>
              </a:buClr>
              <a:buSzPct val="150000"/>
              <a:buFont typeface="Arial" pitchFamily="34" charset="0"/>
              <a:buChar char="•"/>
            </a:pPr>
            <a:r>
              <a:rPr lang="en-US" dirty="0" smtClean="0"/>
              <a:t> No significant water and air activation is expected after the Sector Test </a:t>
            </a:r>
            <a:endParaRPr lang="en-US" dirty="0"/>
          </a:p>
        </p:txBody>
      </p:sp>
      <p:sp>
        <p:nvSpPr>
          <p:cNvPr id="4" name="TextBox 3"/>
          <p:cNvSpPr txBox="1"/>
          <p:nvPr/>
        </p:nvSpPr>
        <p:spPr>
          <a:xfrm>
            <a:off x="6786578" y="142852"/>
            <a:ext cx="2071702" cy="400110"/>
          </a:xfrm>
          <a:prstGeom prst="rect">
            <a:avLst/>
          </a:prstGeom>
          <a:solidFill>
            <a:schemeClr val="accent3">
              <a:lumMod val="85000"/>
            </a:schemeClr>
          </a:solidFill>
        </p:spPr>
        <p:txBody>
          <a:bodyPr wrap="square" rtlCol="0">
            <a:spAutoFit/>
          </a:bodyPr>
          <a:lstStyle/>
          <a:p>
            <a:r>
              <a:rPr lang="en-US" dirty="0" smtClean="0"/>
              <a:t>Helmut Vincke</a:t>
            </a:r>
            <a:endParaRPr lang="en-US" dirty="0"/>
          </a:p>
        </p:txBody>
      </p:sp>
      <p:sp>
        <p:nvSpPr>
          <p:cNvPr id="5" name="Date Placeholder 4"/>
          <p:cNvSpPr>
            <a:spLocks noGrp="1"/>
          </p:cNvSpPr>
          <p:nvPr>
            <p:ph type="dt" sz="half" idx="12"/>
          </p:nvPr>
        </p:nvSpPr>
        <p:spPr/>
        <p:txBody>
          <a:bodyPr/>
          <a:lstStyle/>
          <a:p>
            <a:r>
              <a:rPr lang="en-US" smtClean="0"/>
              <a:t>11-07-2008</a:t>
            </a:r>
            <a:endParaRPr lang="en-US"/>
          </a:p>
        </p:txBody>
      </p:sp>
      <p:sp>
        <p:nvSpPr>
          <p:cNvPr id="6" name="Slide Number Placeholder 5"/>
          <p:cNvSpPr>
            <a:spLocks noGrp="1"/>
          </p:cNvSpPr>
          <p:nvPr>
            <p:ph type="sldNum" sz="quarter" idx="11"/>
          </p:nvPr>
        </p:nvSpPr>
        <p:spPr/>
        <p:txBody>
          <a:bodyPr/>
          <a:lstStyle/>
          <a:p>
            <a:fld id="{7F929F2A-8F0A-4E16-AADF-DD2E5E05987E}" type="slidenum">
              <a:rPr lang="en-US" smtClean="0"/>
              <a:pPr/>
              <a:t>9</a:t>
            </a:fld>
            <a:endParaRPr lang="en-US"/>
          </a:p>
        </p:txBody>
      </p:sp>
      <p:sp>
        <p:nvSpPr>
          <p:cNvPr id="7" name="Footer Placeholder 6"/>
          <p:cNvSpPr>
            <a:spLocks noGrp="1"/>
          </p:cNvSpPr>
          <p:nvPr>
            <p:ph type="ftr" sz="quarter" idx="10"/>
          </p:nvPr>
        </p:nvSpPr>
        <p:spPr/>
        <p:txBody>
          <a:bodyPr/>
          <a:lstStyle/>
          <a:p>
            <a:r>
              <a:rPr lang="en-US" smtClean="0"/>
              <a:t>LHC injection test?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med" len="med"/>
          <a:tailEnd type="stealth" w="lg" len="lg"/>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med" len="med"/>
          <a:tailEnd type="stealth" w="lg" len="lg"/>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11365</TotalTime>
  <Words>1067</Words>
  <Application>Microsoft Office PowerPoint</Application>
  <PresentationFormat>On-screen Show (4:3)</PresentationFormat>
  <Paragraphs>215</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Pixel</vt:lpstr>
      <vt:lpstr>Microsoft Office Excel Worksheet</vt:lpstr>
      <vt:lpstr>Issues for a possibe sector test</vt:lpstr>
      <vt:lpstr>Possible scenario</vt:lpstr>
      <vt:lpstr>Option 3 – Injection point 2 – B1</vt:lpstr>
      <vt:lpstr>Option 3 – pro &amp; cons</vt:lpstr>
      <vt:lpstr>Stopping the beam in IR3</vt:lpstr>
      <vt:lpstr>Slide 6</vt:lpstr>
      <vt:lpstr>Proposed Tests</vt:lpstr>
      <vt:lpstr>Tests</vt:lpstr>
      <vt:lpstr>Slide 9</vt:lpstr>
      <vt:lpstr>Monitoring</vt:lpstr>
      <vt:lpstr>Cryogenics 1/2</vt:lpstr>
      <vt:lpstr>Cryogenics 2/2</vt:lpstr>
      <vt:lpstr>Access – DSO tests</vt:lpstr>
      <vt:lpstr>DSO – Injection Test</vt:lpstr>
      <vt:lpstr>Other systems - briefly</vt:lpstr>
      <vt:lpstr>Injectors</vt:lpstr>
      <vt:lpstr>SPS Extraction &amp; TI2</vt:lpstr>
      <vt:lpstr>Injection Protection &amp; BIC</vt:lpstr>
      <vt:lpstr>Ring Protection</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FGC Software Design Review</dc:title>
  <dc:creator>Quentin King</dc:creator>
  <cp:lastModifiedBy>Lamont</cp:lastModifiedBy>
  <cp:revision>702</cp:revision>
  <dcterms:created xsi:type="dcterms:W3CDTF">2006-02-06T12:33:58Z</dcterms:created>
  <dcterms:modified xsi:type="dcterms:W3CDTF">2008-07-13T14:41:30Z</dcterms:modified>
</cp:coreProperties>
</file>